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73D"/>
    <a:srgbClr val="11A47A"/>
    <a:srgbClr val="10A379"/>
    <a:srgbClr val="0ADB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30" y="-3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4.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1ACC19-13F2-45E9-9C1F-2AAE5D930ADF}"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5319B-9334-49F9-9214-B9EB2C256F62}" type="slidenum">
              <a:rPr lang="en-GB" smtClean="0"/>
              <a:t>‹#›</a:t>
            </a:fld>
            <a:endParaRPr lang="en-GB"/>
          </a:p>
        </p:txBody>
      </p:sp>
    </p:spTree>
    <p:extLst>
      <p:ext uri="{BB962C8B-B14F-4D97-AF65-F5344CB8AC3E}">
        <p14:creationId xmlns:p14="http://schemas.microsoft.com/office/powerpoint/2010/main" val="262233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1ACC19-13F2-45E9-9C1F-2AAE5D930ADF}"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5319B-9334-49F9-9214-B9EB2C256F62}" type="slidenum">
              <a:rPr lang="en-GB" smtClean="0"/>
              <a:t>‹#›</a:t>
            </a:fld>
            <a:endParaRPr lang="en-GB"/>
          </a:p>
        </p:txBody>
      </p:sp>
    </p:spTree>
    <p:extLst>
      <p:ext uri="{BB962C8B-B14F-4D97-AF65-F5344CB8AC3E}">
        <p14:creationId xmlns:p14="http://schemas.microsoft.com/office/powerpoint/2010/main" val="296457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1ACC19-13F2-45E9-9C1F-2AAE5D930ADF}"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5319B-9334-49F9-9214-B9EB2C256F62}" type="slidenum">
              <a:rPr lang="en-GB" smtClean="0"/>
              <a:t>‹#›</a:t>
            </a:fld>
            <a:endParaRPr lang="en-GB"/>
          </a:p>
        </p:txBody>
      </p:sp>
    </p:spTree>
    <p:extLst>
      <p:ext uri="{BB962C8B-B14F-4D97-AF65-F5344CB8AC3E}">
        <p14:creationId xmlns:p14="http://schemas.microsoft.com/office/powerpoint/2010/main" val="215197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1ACC19-13F2-45E9-9C1F-2AAE5D930ADF}"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5319B-9334-49F9-9214-B9EB2C256F62}" type="slidenum">
              <a:rPr lang="en-GB" smtClean="0"/>
              <a:t>‹#›</a:t>
            </a:fld>
            <a:endParaRPr lang="en-GB"/>
          </a:p>
        </p:txBody>
      </p:sp>
    </p:spTree>
    <p:extLst>
      <p:ext uri="{BB962C8B-B14F-4D97-AF65-F5344CB8AC3E}">
        <p14:creationId xmlns:p14="http://schemas.microsoft.com/office/powerpoint/2010/main" val="348343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ACC19-13F2-45E9-9C1F-2AAE5D930ADF}"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5319B-9334-49F9-9214-B9EB2C256F62}" type="slidenum">
              <a:rPr lang="en-GB" smtClean="0"/>
              <a:t>‹#›</a:t>
            </a:fld>
            <a:endParaRPr lang="en-GB"/>
          </a:p>
        </p:txBody>
      </p:sp>
    </p:spTree>
    <p:extLst>
      <p:ext uri="{BB962C8B-B14F-4D97-AF65-F5344CB8AC3E}">
        <p14:creationId xmlns:p14="http://schemas.microsoft.com/office/powerpoint/2010/main" val="106008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1ACC19-13F2-45E9-9C1F-2AAE5D930ADF}"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55319B-9334-49F9-9214-B9EB2C256F62}" type="slidenum">
              <a:rPr lang="en-GB" smtClean="0"/>
              <a:t>‹#›</a:t>
            </a:fld>
            <a:endParaRPr lang="en-GB"/>
          </a:p>
        </p:txBody>
      </p:sp>
    </p:spTree>
    <p:extLst>
      <p:ext uri="{BB962C8B-B14F-4D97-AF65-F5344CB8AC3E}">
        <p14:creationId xmlns:p14="http://schemas.microsoft.com/office/powerpoint/2010/main" val="382333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1ACC19-13F2-45E9-9C1F-2AAE5D930ADF}" type="datetimeFigureOut">
              <a:rPr lang="en-GB" smtClean="0"/>
              <a:t>10/07/2019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55319B-9334-49F9-9214-B9EB2C256F62}" type="slidenum">
              <a:rPr lang="en-GB" smtClean="0"/>
              <a:t>‹#›</a:t>
            </a:fld>
            <a:endParaRPr lang="en-GB"/>
          </a:p>
        </p:txBody>
      </p:sp>
    </p:spTree>
    <p:extLst>
      <p:ext uri="{BB962C8B-B14F-4D97-AF65-F5344CB8AC3E}">
        <p14:creationId xmlns:p14="http://schemas.microsoft.com/office/powerpoint/2010/main" val="328695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1ACC19-13F2-45E9-9C1F-2AAE5D930ADF}" type="datetimeFigureOut">
              <a:rPr lang="en-GB" smtClean="0"/>
              <a:t>10/07/2019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55319B-9334-49F9-9214-B9EB2C256F62}" type="slidenum">
              <a:rPr lang="en-GB" smtClean="0"/>
              <a:t>‹#›</a:t>
            </a:fld>
            <a:endParaRPr lang="en-GB"/>
          </a:p>
        </p:txBody>
      </p:sp>
    </p:spTree>
    <p:extLst>
      <p:ext uri="{BB962C8B-B14F-4D97-AF65-F5344CB8AC3E}">
        <p14:creationId xmlns:p14="http://schemas.microsoft.com/office/powerpoint/2010/main" val="130207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ACC19-13F2-45E9-9C1F-2AAE5D930ADF}" type="datetimeFigureOut">
              <a:rPr lang="en-GB" smtClean="0"/>
              <a:t>10/07/2019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55319B-9334-49F9-9214-B9EB2C256F62}" type="slidenum">
              <a:rPr lang="en-GB" smtClean="0"/>
              <a:t>‹#›</a:t>
            </a:fld>
            <a:endParaRPr lang="en-GB"/>
          </a:p>
        </p:txBody>
      </p:sp>
    </p:spTree>
    <p:extLst>
      <p:ext uri="{BB962C8B-B14F-4D97-AF65-F5344CB8AC3E}">
        <p14:creationId xmlns:p14="http://schemas.microsoft.com/office/powerpoint/2010/main" val="304136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ACC19-13F2-45E9-9C1F-2AAE5D930ADF}"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55319B-9334-49F9-9214-B9EB2C256F62}" type="slidenum">
              <a:rPr lang="en-GB" smtClean="0"/>
              <a:t>‹#›</a:t>
            </a:fld>
            <a:endParaRPr lang="en-GB"/>
          </a:p>
        </p:txBody>
      </p:sp>
    </p:spTree>
    <p:extLst>
      <p:ext uri="{BB962C8B-B14F-4D97-AF65-F5344CB8AC3E}">
        <p14:creationId xmlns:p14="http://schemas.microsoft.com/office/powerpoint/2010/main" val="326211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ACC19-13F2-45E9-9C1F-2AAE5D930ADF}"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55319B-9334-49F9-9214-B9EB2C256F62}" type="slidenum">
              <a:rPr lang="en-GB" smtClean="0"/>
              <a:t>‹#›</a:t>
            </a:fld>
            <a:endParaRPr lang="en-GB"/>
          </a:p>
        </p:txBody>
      </p:sp>
    </p:spTree>
    <p:extLst>
      <p:ext uri="{BB962C8B-B14F-4D97-AF65-F5344CB8AC3E}">
        <p14:creationId xmlns:p14="http://schemas.microsoft.com/office/powerpoint/2010/main" val="151776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ACC19-13F2-45E9-9C1F-2AAE5D930ADF}" type="datetimeFigureOut">
              <a:rPr lang="en-GB" smtClean="0"/>
              <a:t>10/07/2019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5319B-9334-49F9-9214-B9EB2C256F62}" type="slidenum">
              <a:rPr lang="en-GB" smtClean="0"/>
              <a:t>‹#›</a:t>
            </a:fld>
            <a:endParaRPr lang="en-GB"/>
          </a:p>
        </p:txBody>
      </p:sp>
    </p:spTree>
    <p:extLst>
      <p:ext uri="{BB962C8B-B14F-4D97-AF65-F5344CB8AC3E}">
        <p14:creationId xmlns:p14="http://schemas.microsoft.com/office/powerpoint/2010/main" val="862122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3" Type="http://schemas.openxmlformats.org/officeDocument/2006/relationships/image" Target="../media/image8.emf"/><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e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4826" y="-18634"/>
            <a:ext cx="7885412" cy="6884871"/>
          </a:xfrm>
          <a:prstGeom prst="rect">
            <a:avLst/>
          </a:prstGeom>
        </p:spPr>
      </p:pic>
      <p:sp>
        <p:nvSpPr>
          <p:cNvPr id="5" name="TextBox 4"/>
          <p:cNvSpPr txBox="1"/>
          <p:nvPr/>
        </p:nvSpPr>
        <p:spPr>
          <a:xfrm>
            <a:off x="366582" y="352389"/>
            <a:ext cx="5128056" cy="5016758"/>
          </a:xfrm>
          <a:prstGeom prst="rect">
            <a:avLst/>
          </a:prstGeom>
          <a:noFill/>
        </p:spPr>
        <p:txBody>
          <a:bodyPr wrap="square" rtlCol="0">
            <a:spAutoFit/>
          </a:bodyPr>
          <a:lstStyle/>
          <a:p>
            <a:r>
              <a:rPr lang="en-GB" sz="800" dirty="0" smtClean="0">
                <a:solidFill>
                  <a:srgbClr val="2E273D"/>
                </a:solidFill>
                <a:latin typeface="Rubik" panose="00000500000000000000" pitchFamily="2" charset="-79"/>
                <a:cs typeface="Rubik" panose="00000500000000000000" pitchFamily="2" charset="-79"/>
              </a:rPr>
              <a:t>"</a:t>
            </a:r>
            <a:r>
              <a:rPr lang="en-GB" sz="800" dirty="0" err="1" smtClean="0">
                <a:solidFill>
                  <a:srgbClr val="2E273D"/>
                </a:solidFill>
                <a:latin typeface="Rubik" panose="00000500000000000000" pitchFamily="2" charset="-79"/>
                <a:cs typeface="Rubik" panose="00000500000000000000" pitchFamily="2" charset="-79"/>
              </a:rPr>
              <a:t>Marketline</a:t>
            </a:r>
            <a:r>
              <a:rPr lang="en-GB" sz="800" dirty="0" smtClean="0">
                <a:solidFill>
                  <a:srgbClr val="2E273D"/>
                </a:solidFill>
                <a:latin typeface="Rubik" panose="00000500000000000000" pitchFamily="2" charset="-79"/>
                <a:cs typeface="Rubik" panose="00000500000000000000" pitchFamily="2" charset="-79"/>
              </a:rPr>
              <a:t> is an extremely useful resource. very relevant to our students· needs and easy to understand. Our students find it invaluable." </a:t>
            </a:r>
          </a:p>
          <a:p>
            <a:r>
              <a:rPr lang="en-GB" sz="800" b="1" dirty="0" smtClean="0">
                <a:solidFill>
                  <a:srgbClr val="2E273D"/>
                </a:solidFill>
                <a:latin typeface="Rubik" panose="00000500000000000000" pitchFamily="2" charset="-79"/>
                <a:cs typeface="Rubik" panose="00000500000000000000" pitchFamily="2" charset="-79"/>
              </a:rPr>
              <a:t>Electronic Services Team - The Library- University of East Anglia </a:t>
            </a:r>
          </a:p>
          <a:p>
            <a:endParaRPr lang="en-GB" sz="800" dirty="0" smtClean="0">
              <a:solidFill>
                <a:srgbClr val="2E273D"/>
              </a:solidFill>
              <a:latin typeface="Rubik" panose="00000500000000000000" pitchFamily="2" charset="-79"/>
              <a:cs typeface="Rubik" panose="00000500000000000000" pitchFamily="2" charset="-79"/>
            </a:endParaRPr>
          </a:p>
          <a:p>
            <a:r>
              <a:rPr lang="en-GB" sz="800" dirty="0" smtClean="0">
                <a:solidFill>
                  <a:srgbClr val="2E273D"/>
                </a:solidFill>
                <a:latin typeface="Rubik" panose="00000500000000000000" pitchFamily="2" charset="-79"/>
                <a:cs typeface="Rubik" panose="00000500000000000000" pitchFamily="2" charset="-79"/>
              </a:rPr>
              <a:t>"Our delegates find the industry reports on </a:t>
            </a:r>
            <a:r>
              <a:rPr lang="en-GB" sz="800" dirty="0" err="1" smtClean="0">
                <a:solidFill>
                  <a:srgbClr val="2E273D"/>
                </a:solidFill>
                <a:latin typeface="Rubik" panose="00000500000000000000" pitchFamily="2" charset="-79"/>
                <a:cs typeface="Rubik" panose="00000500000000000000" pitchFamily="2" charset="-79"/>
              </a:rPr>
              <a:t>MarketLine</a:t>
            </a:r>
            <a:r>
              <a:rPr lang="en-GB" sz="800" dirty="0" smtClean="0">
                <a:solidFill>
                  <a:srgbClr val="2E273D"/>
                </a:solidFill>
                <a:latin typeface="Rubik" panose="00000500000000000000" pitchFamily="2" charset="-79"/>
                <a:cs typeface="Rubik" panose="00000500000000000000" pitchFamily="2" charset="-79"/>
              </a:rPr>
              <a:t> invaluable for their project work and course related studies. They appreciate their scope and global coverage as well as the five forces analysis. They find the SWOT analysis chapter of the company profiles particularly useful. The country reports offer delegates a good starting point when looking at international business environments." </a:t>
            </a:r>
          </a:p>
          <a:p>
            <a:r>
              <a:rPr lang="en-GB" sz="800" b="1" dirty="0" smtClean="0">
                <a:solidFill>
                  <a:srgbClr val="2E273D"/>
                </a:solidFill>
                <a:latin typeface="Rubik" panose="00000500000000000000" pitchFamily="2" charset="-79"/>
                <a:cs typeface="Rubik" panose="00000500000000000000" pitchFamily="2" charset="-79"/>
              </a:rPr>
              <a:t>Knowledge Interchange Information Executive - Cranfield School of Management </a:t>
            </a:r>
          </a:p>
          <a:p>
            <a:endParaRPr lang="en-GB" sz="800" dirty="0" smtClean="0">
              <a:solidFill>
                <a:srgbClr val="2E273D"/>
              </a:solidFill>
              <a:latin typeface="Rubik" panose="00000500000000000000" pitchFamily="2" charset="-79"/>
              <a:cs typeface="Rubik" panose="00000500000000000000" pitchFamily="2" charset="-79"/>
            </a:endParaRPr>
          </a:p>
          <a:p>
            <a:r>
              <a:rPr lang="en-GB" sz="800" dirty="0" smtClean="0">
                <a:solidFill>
                  <a:srgbClr val="2E273D"/>
                </a:solidFill>
                <a:latin typeface="Rubik" panose="00000500000000000000" pitchFamily="2" charset="-79"/>
                <a:cs typeface="Rubik" panose="00000500000000000000" pitchFamily="2" charset="-79"/>
              </a:rPr>
              <a:t>"</a:t>
            </a:r>
            <a:r>
              <a:rPr lang="en-GB" sz="800" dirty="0" err="1" smtClean="0">
                <a:solidFill>
                  <a:srgbClr val="2E273D"/>
                </a:solidFill>
                <a:latin typeface="Rubik" panose="00000500000000000000" pitchFamily="2" charset="-79"/>
                <a:cs typeface="Rubik" panose="00000500000000000000" pitchFamily="2" charset="-79"/>
              </a:rPr>
              <a:t>MarketLine</a:t>
            </a:r>
            <a:r>
              <a:rPr lang="en-GB" sz="800" dirty="0" smtClean="0">
                <a:solidFill>
                  <a:srgbClr val="2E273D"/>
                </a:solidFill>
                <a:latin typeface="Rubik" panose="00000500000000000000" pitchFamily="2" charset="-79"/>
                <a:cs typeface="Rubik" panose="00000500000000000000" pitchFamily="2" charset="-79"/>
              </a:rPr>
              <a:t> is the go-to place for Canadian information on all types of industries. It is one of the first databases marketing students use as faculty refer to information found in </a:t>
            </a:r>
            <a:r>
              <a:rPr lang="en-GB" sz="800" dirty="0" err="1" smtClean="0">
                <a:solidFill>
                  <a:srgbClr val="2E273D"/>
                </a:solidFill>
                <a:latin typeface="Rubik" panose="00000500000000000000" pitchFamily="2" charset="-79"/>
                <a:cs typeface="Rubik" panose="00000500000000000000" pitchFamily="2" charset="-79"/>
              </a:rPr>
              <a:t>MarketLine</a:t>
            </a:r>
            <a:r>
              <a:rPr lang="en-GB" sz="800" dirty="0" smtClean="0">
                <a:solidFill>
                  <a:srgbClr val="2E273D"/>
                </a:solidFill>
                <a:latin typeface="Rubik" panose="00000500000000000000" pitchFamily="2" charset="-79"/>
                <a:cs typeface="Rubik" panose="00000500000000000000" pitchFamily="2" charset="-79"/>
              </a:rPr>
              <a:t> reports. I find it is easy to use and use it often." </a:t>
            </a:r>
          </a:p>
          <a:p>
            <a:r>
              <a:rPr lang="en-GB" sz="800" b="1" dirty="0" smtClean="0">
                <a:solidFill>
                  <a:srgbClr val="2E273D"/>
                </a:solidFill>
                <a:latin typeface="Rubik" panose="00000500000000000000" pitchFamily="2" charset="-79"/>
                <a:cs typeface="Rubik" panose="00000500000000000000" pitchFamily="2" charset="-79"/>
              </a:rPr>
              <a:t>Library Technician. </a:t>
            </a:r>
          </a:p>
          <a:p>
            <a:endParaRPr lang="en-GB" sz="800" dirty="0" smtClean="0">
              <a:solidFill>
                <a:srgbClr val="2E273D"/>
              </a:solidFill>
              <a:latin typeface="Rubik" panose="00000500000000000000" pitchFamily="2" charset="-79"/>
              <a:cs typeface="Rubik" panose="00000500000000000000" pitchFamily="2" charset="-79"/>
            </a:endParaRPr>
          </a:p>
          <a:p>
            <a:r>
              <a:rPr lang="en-GB" sz="800" dirty="0" smtClean="0">
                <a:solidFill>
                  <a:srgbClr val="2E273D"/>
                </a:solidFill>
                <a:latin typeface="Rubik" panose="00000500000000000000" pitchFamily="2" charset="-79"/>
                <a:cs typeface="Rubik" panose="00000500000000000000" pitchFamily="2" charset="-79"/>
              </a:rPr>
              <a:t>"</a:t>
            </a:r>
            <a:r>
              <a:rPr lang="en-GB" sz="800" dirty="0" err="1" smtClean="0">
                <a:solidFill>
                  <a:srgbClr val="2E273D"/>
                </a:solidFill>
                <a:latin typeface="Rubik" panose="00000500000000000000" pitchFamily="2" charset="-79"/>
                <a:cs typeface="Rubik" panose="00000500000000000000" pitchFamily="2" charset="-79"/>
              </a:rPr>
              <a:t>Marketline</a:t>
            </a:r>
            <a:r>
              <a:rPr lang="en-GB" sz="800" dirty="0" smtClean="0">
                <a:solidFill>
                  <a:srgbClr val="2E273D"/>
                </a:solidFill>
                <a:latin typeface="Rubik" panose="00000500000000000000" pitchFamily="2" charset="-79"/>
                <a:cs typeface="Rubik" panose="00000500000000000000" pitchFamily="2" charset="-79"/>
              </a:rPr>
              <a:t> Advantage is a constant go-to resource for our business students at the </a:t>
            </a:r>
            <a:r>
              <a:rPr lang="en-GB" sz="800" dirty="0" err="1" smtClean="0">
                <a:solidFill>
                  <a:srgbClr val="2E273D"/>
                </a:solidFill>
                <a:latin typeface="Rubik" panose="00000500000000000000" pitchFamily="2" charset="-79"/>
                <a:cs typeface="Rubik" panose="00000500000000000000" pitchFamily="2" charset="-79"/>
              </a:rPr>
              <a:t>Schulich</a:t>
            </a:r>
            <a:r>
              <a:rPr lang="en-GB" sz="800" dirty="0" smtClean="0">
                <a:solidFill>
                  <a:srgbClr val="2E273D"/>
                </a:solidFill>
                <a:latin typeface="Rubik" panose="00000500000000000000" pitchFamily="2" charset="-79"/>
                <a:cs typeface="Rubik" panose="00000500000000000000" pitchFamily="2" charset="-79"/>
              </a:rPr>
              <a:t> School of Business. They value the market segmentation data and the Five Forces analyses and SWOT analyses especially which are useful for many assignments and projects at both undergraduate and graduate levels. The strength of coverage of Canadian markets is a definite plus. The recent addition of case studies is an added bonus. and the financial deals data is also valuable." </a:t>
            </a:r>
          </a:p>
          <a:p>
            <a:r>
              <a:rPr lang="en-GB" sz="800" b="1" dirty="0" smtClean="0">
                <a:solidFill>
                  <a:srgbClr val="2E273D"/>
                </a:solidFill>
                <a:latin typeface="Rubik" panose="00000500000000000000" pitchFamily="2" charset="-79"/>
                <a:cs typeface="Rubik" panose="00000500000000000000" pitchFamily="2" charset="-79"/>
              </a:rPr>
              <a:t>Sophie Bury- York University- Toronto, Ontario </a:t>
            </a:r>
          </a:p>
          <a:p>
            <a:endParaRPr lang="en-GB" sz="800" dirty="0" smtClean="0">
              <a:solidFill>
                <a:srgbClr val="2E273D"/>
              </a:solidFill>
              <a:latin typeface="Rubik" panose="00000500000000000000" pitchFamily="2" charset="-79"/>
              <a:cs typeface="Rubik" panose="00000500000000000000" pitchFamily="2" charset="-79"/>
            </a:endParaRPr>
          </a:p>
          <a:p>
            <a:r>
              <a:rPr lang="en-GB" sz="800" dirty="0" smtClean="0">
                <a:solidFill>
                  <a:srgbClr val="2E273D"/>
                </a:solidFill>
                <a:latin typeface="Rubik" panose="00000500000000000000" pitchFamily="2" charset="-79"/>
                <a:cs typeface="Rubik" panose="00000500000000000000" pitchFamily="2" charset="-79"/>
              </a:rPr>
              <a:t>IESE Library has been using </a:t>
            </a:r>
            <a:r>
              <a:rPr lang="en-GB" sz="800" dirty="0" err="1" smtClean="0">
                <a:solidFill>
                  <a:srgbClr val="2E273D"/>
                </a:solidFill>
                <a:latin typeface="Rubik" panose="00000500000000000000" pitchFamily="2" charset="-79"/>
                <a:cs typeface="Rubik" panose="00000500000000000000" pitchFamily="2" charset="-79"/>
              </a:rPr>
              <a:t>MarketLine</a:t>
            </a:r>
            <a:r>
              <a:rPr lang="en-GB" sz="800" dirty="0" smtClean="0">
                <a:solidFill>
                  <a:srgbClr val="2E273D"/>
                </a:solidFill>
                <a:latin typeface="Rubik" panose="00000500000000000000" pitchFamily="2" charset="-79"/>
                <a:cs typeface="Rubik" panose="00000500000000000000" pitchFamily="2" charset="-79"/>
              </a:rPr>
              <a:t> for a few years now and it is frequently and broadly used by our MBA students. Above all. they love its market data reports and company SWOT analysis because of their user friendly formats and the up-to-date and accurate information they provide." </a:t>
            </a:r>
          </a:p>
          <a:p>
            <a:r>
              <a:rPr lang="en-GB" sz="800" b="1" dirty="0" smtClean="0">
                <a:solidFill>
                  <a:srgbClr val="2E273D"/>
                </a:solidFill>
                <a:latin typeface="Rubik" panose="00000500000000000000" pitchFamily="2" charset="-79"/>
                <a:cs typeface="Rubik" panose="00000500000000000000" pitchFamily="2" charset="-79"/>
              </a:rPr>
              <a:t>IESE University, Spain </a:t>
            </a:r>
          </a:p>
          <a:p>
            <a:endParaRPr lang="en-GB" sz="800" dirty="0" smtClean="0">
              <a:solidFill>
                <a:srgbClr val="2E273D"/>
              </a:solidFill>
              <a:latin typeface="Rubik" panose="00000500000000000000" pitchFamily="2" charset="-79"/>
              <a:cs typeface="Rubik" panose="00000500000000000000" pitchFamily="2" charset="-79"/>
            </a:endParaRPr>
          </a:p>
          <a:p>
            <a:r>
              <a:rPr lang="en-GB" sz="800" dirty="0" smtClean="0">
                <a:solidFill>
                  <a:srgbClr val="2E273D"/>
                </a:solidFill>
                <a:latin typeface="Rubik" panose="00000500000000000000" pitchFamily="2" charset="-79"/>
                <a:cs typeface="Rubik" panose="00000500000000000000" pitchFamily="2" charset="-79"/>
              </a:rPr>
              <a:t>"</a:t>
            </a:r>
            <a:r>
              <a:rPr lang="en-GB" sz="800" dirty="0" err="1" smtClean="0">
                <a:solidFill>
                  <a:srgbClr val="2E273D"/>
                </a:solidFill>
                <a:latin typeface="Rubik" panose="00000500000000000000" pitchFamily="2" charset="-79"/>
                <a:cs typeface="Rubik" panose="00000500000000000000" pitchFamily="2" charset="-79"/>
              </a:rPr>
              <a:t>Marketline</a:t>
            </a:r>
            <a:r>
              <a:rPr lang="en-GB" sz="800" dirty="0" smtClean="0">
                <a:solidFill>
                  <a:srgbClr val="2E273D"/>
                </a:solidFill>
                <a:latin typeface="Rubik" panose="00000500000000000000" pitchFamily="2" charset="-79"/>
                <a:cs typeface="Rubik" panose="00000500000000000000" pitchFamily="2" charset="-79"/>
              </a:rPr>
              <a:t> reports provide current. concise, accessible, authoritative analysis via an attractive and user-friendly interface. They are our #1 source for company and industry reports." </a:t>
            </a:r>
          </a:p>
          <a:p>
            <a:r>
              <a:rPr lang="en-GB" sz="800" b="1" dirty="0" smtClean="0">
                <a:solidFill>
                  <a:srgbClr val="2E273D"/>
                </a:solidFill>
                <a:latin typeface="Rubik" panose="00000500000000000000" pitchFamily="2" charset="-79"/>
                <a:cs typeface="Rubik" panose="00000500000000000000" pitchFamily="2" charset="-79"/>
              </a:rPr>
              <a:t>Business Librarian - George Fox University </a:t>
            </a:r>
          </a:p>
          <a:p>
            <a:endParaRPr lang="en-GB" sz="800" dirty="0" smtClean="0">
              <a:solidFill>
                <a:srgbClr val="2E273D"/>
              </a:solidFill>
              <a:latin typeface="Rubik" panose="00000500000000000000" pitchFamily="2" charset="-79"/>
              <a:cs typeface="Rubik" panose="00000500000000000000" pitchFamily="2" charset="-79"/>
            </a:endParaRPr>
          </a:p>
          <a:p>
            <a:r>
              <a:rPr lang="en-GB" sz="800" dirty="0" smtClean="0">
                <a:solidFill>
                  <a:srgbClr val="2E273D"/>
                </a:solidFill>
                <a:latin typeface="Rubik" panose="00000500000000000000" pitchFamily="2" charset="-79"/>
                <a:cs typeface="Rubik" panose="00000500000000000000" pitchFamily="2" charset="-79"/>
              </a:rPr>
              <a:t>The new Country Analysis feature is very popular with all the marketing academics &amp; they have been getting students to use the data for their assignments. Also, the Market </a:t>
            </a:r>
            <a:r>
              <a:rPr lang="en-GB" sz="800" dirty="0" err="1" smtClean="0">
                <a:solidFill>
                  <a:srgbClr val="2E273D"/>
                </a:solidFill>
                <a:latin typeface="Rubik" panose="00000500000000000000" pitchFamily="2" charset="-79"/>
                <a:cs typeface="Rubik" panose="00000500000000000000" pitchFamily="2" charset="-79"/>
              </a:rPr>
              <a:t>Oata</a:t>
            </a:r>
            <a:r>
              <a:rPr lang="en-GB" sz="800" dirty="0" smtClean="0">
                <a:solidFill>
                  <a:srgbClr val="2E273D"/>
                </a:solidFill>
                <a:latin typeface="Rubik" panose="00000500000000000000" pitchFamily="2" charset="-79"/>
                <a:cs typeface="Rubik" panose="00000500000000000000" pitchFamily="2" charset="-79"/>
              </a:rPr>
              <a:t> Analytics database within </a:t>
            </a:r>
            <a:r>
              <a:rPr lang="en-GB" sz="800" dirty="0" err="1" smtClean="0">
                <a:solidFill>
                  <a:srgbClr val="2E273D"/>
                </a:solidFill>
                <a:latin typeface="Rubik" panose="00000500000000000000" pitchFamily="2" charset="-79"/>
                <a:cs typeface="Rubik" panose="00000500000000000000" pitchFamily="2" charset="-79"/>
              </a:rPr>
              <a:t>MarketLine</a:t>
            </a:r>
            <a:r>
              <a:rPr lang="en-GB" sz="800" dirty="0" smtClean="0">
                <a:solidFill>
                  <a:srgbClr val="2E273D"/>
                </a:solidFill>
                <a:latin typeface="Rubik" panose="00000500000000000000" pitchFamily="2" charset="-79"/>
                <a:cs typeface="Rubik" panose="00000500000000000000" pitchFamily="2" charset="-79"/>
              </a:rPr>
              <a:t> is ideal for real marketing intelligence information &amp; comparisons between countries. </a:t>
            </a:r>
          </a:p>
          <a:p>
            <a:r>
              <a:rPr lang="en-GB" sz="800" b="1" dirty="0" smtClean="0">
                <a:solidFill>
                  <a:srgbClr val="2E273D"/>
                </a:solidFill>
                <a:latin typeface="Rubik" panose="00000500000000000000" pitchFamily="2" charset="-79"/>
                <a:cs typeface="Rubik" panose="00000500000000000000" pitchFamily="2" charset="-79"/>
              </a:rPr>
              <a:t>Maria Thompson - Queensland University of Technology </a:t>
            </a:r>
          </a:p>
          <a:p>
            <a:endParaRPr lang="en-GB" sz="800" dirty="0" smtClean="0">
              <a:solidFill>
                <a:srgbClr val="2E273D"/>
              </a:solidFill>
              <a:latin typeface="Rubik" panose="00000500000000000000" pitchFamily="2" charset="-79"/>
              <a:cs typeface="Rubik" panose="00000500000000000000" pitchFamily="2" charset="-79"/>
            </a:endParaRPr>
          </a:p>
          <a:p>
            <a:r>
              <a:rPr lang="en-GB" sz="800" dirty="0" smtClean="0">
                <a:solidFill>
                  <a:srgbClr val="2E273D"/>
                </a:solidFill>
                <a:latin typeface="Rubik" panose="00000500000000000000" pitchFamily="2" charset="-79"/>
                <a:cs typeface="Rubik" panose="00000500000000000000" pitchFamily="2" charset="-79"/>
              </a:rPr>
              <a:t>"I was searching for a company report for students and </a:t>
            </a:r>
            <a:r>
              <a:rPr lang="en-GB" sz="800" dirty="0" err="1" smtClean="0">
                <a:solidFill>
                  <a:srgbClr val="2E273D"/>
                </a:solidFill>
                <a:latin typeface="Rubik" panose="00000500000000000000" pitchFamily="2" charset="-79"/>
                <a:cs typeface="Rubik" panose="00000500000000000000" pitchFamily="2" charset="-79"/>
              </a:rPr>
              <a:t>Marketline</a:t>
            </a:r>
            <a:r>
              <a:rPr lang="en-GB" sz="800" dirty="0" smtClean="0">
                <a:solidFill>
                  <a:srgbClr val="2E273D"/>
                </a:solidFill>
                <a:latin typeface="Rubik" panose="00000500000000000000" pitchFamily="2" charset="-79"/>
                <a:cs typeface="Rubik" panose="00000500000000000000" pitchFamily="2" charset="-79"/>
              </a:rPr>
              <a:t> was definitely the best resource and offered the most current data. The report from </a:t>
            </a:r>
            <a:r>
              <a:rPr lang="en-GB" sz="800" dirty="0" err="1" smtClean="0">
                <a:solidFill>
                  <a:srgbClr val="2E273D"/>
                </a:solidFill>
                <a:latin typeface="Rubik" panose="00000500000000000000" pitchFamily="2" charset="-79"/>
                <a:cs typeface="Rubik" panose="00000500000000000000" pitchFamily="2" charset="-79"/>
              </a:rPr>
              <a:t>Marketline</a:t>
            </a:r>
            <a:r>
              <a:rPr lang="en-GB" sz="800" dirty="0" smtClean="0">
                <a:solidFill>
                  <a:srgbClr val="2E273D"/>
                </a:solidFill>
                <a:latin typeface="Rubik" panose="00000500000000000000" pitchFamily="2" charset="-79"/>
                <a:cs typeface="Rubik" panose="00000500000000000000" pitchFamily="2" charset="-79"/>
              </a:rPr>
              <a:t> was dated less than a month old. The result from an aggregated database was a 2012 report. I will always go directly to </a:t>
            </a:r>
            <a:r>
              <a:rPr lang="en-GB" sz="800" dirty="0" err="1" smtClean="0">
                <a:solidFill>
                  <a:srgbClr val="2E273D"/>
                </a:solidFill>
                <a:latin typeface="Rubik" panose="00000500000000000000" pitchFamily="2" charset="-79"/>
                <a:cs typeface="Rubik" panose="00000500000000000000" pitchFamily="2" charset="-79"/>
              </a:rPr>
              <a:t>Marketline</a:t>
            </a:r>
            <a:r>
              <a:rPr lang="en-GB" sz="800" dirty="0" smtClean="0">
                <a:solidFill>
                  <a:srgbClr val="2E273D"/>
                </a:solidFill>
                <a:latin typeface="Rubik" panose="00000500000000000000" pitchFamily="2" charset="-79"/>
                <a:cs typeface="Rubik" panose="00000500000000000000" pitchFamily="2" charset="-79"/>
              </a:rPr>
              <a:t> in future."</a:t>
            </a:r>
          </a:p>
          <a:p>
            <a:r>
              <a:rPr lang="en-GB" sz="800" b="1" dirty="0" smtClean="0">
                <a:solidFill>
                  <a:srgbClr val="2E273D"/>
                </a:solidFill>
                <a:latin typeface="Rubik" panose="00000500000000000000" pitchFamily="2" charset="-79"/>
                <a:cs typeface="Rubik" panose="00000500000000000000" pitchFamily="2" charset="-79"/>
              </a:rPr>
              <a:t>John Foley- Information Manager - Melbourne Business School </a:t>
            </a:r>
            <a:endParaRPr lang="en-GB" sz="800" b="1" dirty="0">
              <a:solidFill>
                <a:srgbClr val="2E273D"/>
              </a:solidFill>
              <a:latin typeface="Rubik" panose="00000500000000000000" pitchFamily="2" charset="-79"/>
              <a:cs typeface="Rubik" panose="00000500000000000000" pitchFamily="2" charset="-79"/>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049" y="463210"/>
            <a:ext cx="2136913" cy="41999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442" y="5460280"/>
            <a:ext cx="970826" cy="190807"/>
          </a:xfrm>
          <a:prstGeom prst="rect">
            <a:avLst/>
          </a:prstGeom>
        </p:spPr>
      </p:pic>
      <p:sp>
        <p:nvSpPr>
          <p:cNvPr id="8" name="TextBox 7"/>
          <p:cNvSpPr txBox="1"/>
          <p:nvPr/>
        </p:nvSpPr>
        <p:spPr>
          <a:xfrm>
            <a:off x="7484165" y="992531"/>
            <a:ext cx="2598788" cy="461665"/>
          </a:xfrm>
          <a:prstGeom prst="rect">
            <a:avLst/>
          </a:prstGeom>
          <a:noFill/>
        </p:spPr>
        <p:txBody>
          <a:bodyPr wrap="none" rtlCol="0">
            <a:spAutoFit/>
          </a:bodyPr>
          <a:lstStyle/>
          <a:p>
            <a:r>
              <a:rPr lang="en-GB" sz="1200" dirty="0" smtClean="0">
                <a:solidFill>
                  <a:srgbClr val="2E273D"/>
                </a:solidFill>
                <a:latin typeface="Rubik" panose="00000500000000000000" pitchFamily="2" charset="-79"/>
                <a:cs typeface="Rubik" panose="00000500000000000000" pitchFamily="2" charset="-79"/>
              </a:rPr>
              <a:t>Leading provider in </a:t>
            </a:r>
          </a:p>
          <a:p>
            <a:r>
              <a:rPr lang="en-GB" sz="1200" b="1" dirty="0" smtClean="0">
                <a:solidFill>
                  <a:srgbClr val="2E273D"/>
                </a:solidFill>
                <a:latin typeface="Rubik" panose="00000500000000000000" pitchFamily="2" charset="-79"/>
                <a:cs typeface="Rubik" panose="00000500000000000000" pitchFamily="2" charset="-79"/>
              </a:rPr>
              <a:t>Market Intelligence &amp; Analytics</a:t>
            </a:r>
            <a:endParaRPr lang="en-GB" sz="1200" b="1" dirty="0">
              <a:solidFill>
                <a:srgbClr val="2E273D"/>
              </a:solidFill>
              <a:latin typeface="Rubik" panose="00000500000000000000" pitchFamily="2" charset="-79"/>
              <a:cs typeface="Rubik" panose="00000500000000000000" pitchFamily="2" charset="-79"/>
            </a:endParaRPr>
          </a:p>
        </p:txBody>
      </p:sp>
      <p:sp>
        <p:nvSpPr>
          <p:cNvPr id="9" name="TextBox 8"/>
          <p:cNvSpPr txBox="1"/>
          <p:nvPr/>
        </p:nvSpPr>
        <p:spPr>
          <a:xfrm>
            <a:off x="639459" y="5653356"/>
            <a:ext cx="2109529" cy="656590"/>
          </a:xfrm>
          <a:prstGeom prst="rect">
            <a:avLst/>
          </a:prstGeom>
          <a:noFill/>
        </p:spPr>
        <p:txBody>
          <a:bodyPr wrap="square" numCol="1" rtlCol="0">
            <a:spAutoFit/>
          </a:bodyPr>
          <a:lstStyle/>
          <a:p>
            <a:pPr>
              <a:lnSpc>
                <a:spcPts val="1100"/>
              </a:lnSpc>
            </a:pPr>
            <a:r>
              <a:rPr lang="en-GB" sz="800" dirty="0" smtClean="0">
                <a:solidFill>
                  <a:srgbClr val="2E273D"/>
                </a:solidFill>
                <a:latin typeface="Rubik" panose="00000500000000000000" pitchFamily="2" charset="-79"/>
                <a:cs typeface="Rubik" panose="00000500000000000000" pitchFamily="2" charset="-79"/>
              </a:rPr>
              <a:t>Laura </a:t>
            </a:r>
            <a:r>
              <a:rPr lang="en-GB" sz="800" dirty="0" err="1" smtClean="0">
                <a:solidFill>
                  <a:srgbClr val="2E273D"/>
                </a:solidFill>
                <a:latin typeface="Rubik" panose="00000500000000000000" pitchFamily="2" charset="-79"/>
                <a:cs typeface="Rubik" panose="00000500000000000000" pitchFamily="2" charset="-79"/>
              </a:rPr>
              <a:t>Stanham</a:t>
            </a:r>
            <a:r>
              <a:rPr lang="en-GB" sz="800" dirty="0" smtClean="0">
                <a:solidFill>
                  <a:srgbClr val="2E273D"/>
                </a:solidFill>
                <a:latin typeface="Rubik" panose="00000500000000000000" pitchFamily="2" charset="-79"/>
                <a:cs typeface="Rubik" panose="00000500000000000000" pitchFamily="2" charset="-79"/>
              </a:rPr>
              <a:t> – Account Director</a:t>
            </a:r>
          </a:p>
          <a:p>
            <a:pPr>
              <a:lnSpc>
                <a:spcPts val="1100"/>
              </a:lnSpc>
            </a:pPr>
            <a:r>
              <a:rPr lang="en-GB" sz="800" dirty="0" smtClean="0">
                <a:solidFill>
                  <a:srgbClr val="2E273D"/>
                </a:solidFill>
                <a:latin typeface="Rubik" panose="00000500000000000000" pitchFamily="2" charset="-79"/>
                <a:cs typeface="Rubik" panose="00000500000000000000" pitchFamily="2" charset="-79"/>
              </a:rPr>
              <a:t>Laura.stanham</a:t>
            </a:r>
            <a:r>
              <a:rPr lang="en-GB" sz="800" dirty="0" smtClean="0">
                <a:solidFill>
                  <a:srgbClr val="2E273D"/>
                </a:solidFill>
                <a:latin typeface="Rubik" panose="00000500000000000000" pitchFamily="2" charset="-79"/>
                <a:cs typeface="Rubik" panose="00000500000000000000" pitchFamily="2" charset="-79"/>
              </a:rPr>
              <a:t>@marketline.com </a:t>
            </a:r>
            <a:endParaRPr lang="en-GB" sz="800" dirty="0" smtClean="0">
              <a:solidFill>
                <a:srgbClr val="2E273D"/>
              </a:solidFill>
              <a:latin typeface="Rubik" panose="00000500000000000000" pitchFamily="2" charset="-79"/>
              <a:cs typeface="Rubik" panose="00000500000000000000" pitchFamily="2" charset="-79"/>
            </a:endParaRPr>
          </a:p>
          <a:p>
            <a:pPr>
              <a:lnSpc>
                <a:spcPts val="1100"/>
              </a:lnSpc>
            </a:pPr>
            <a:r>
              <a:rPr lang="en-GB" sz="800" dirty="0" smtClean="0">
                <a:solidFill>
                  <a:srgbClr val="2E273D"/>
                </a:solidFill>
                <a:latin typeface="Rubik" panose="00000500000000000000" pitchFamily="2" charset="-79"/>
                <a:cs typeface="Rubik" panose="00000500000000000000" pitchFamily="2" charset="-79"/>
              </a:rPr>
              <a:t>www.marketline.com </a:t>
            </a:r>
          </a:p>
          <a:p>
            <a:pPr>
              <a:lnSpc>
                <a:spcPts val="1100"/>
              </a:lnSpc>
            </a:pPr>
            <a:r>
              <a:rPr lang="en-GB" sz="800" dirty="0" smtClean="0">
                <a:solidFill>
                  <a:srgbClr val="2E273D"/>
                </a:solidFill>
                <a:latin typeface="Rubik" panose="00000500000000000000" pitchFamily="2" charset="-79"/>
                <a:cs typeface="Rubik" panose="00000500000000000000" pitchFamily="2" charset="-79"/>
              </a:rPr>
              <a:t>+</a:t>
            </a:r>
            <a:r>
              <a:rPr lang="en-GB" sz="800" dirty="0" smtClean="0">
                <a:solidFill>
                  <a:srgbClr val="2E273D"/>
                </a:solidFill>
                <a:latin typeface="Rubik" panose="00000500000000000000" pitchFamily="2" charset="-79"/>
                <a:cs typeface="Rubik" panose="00000500000000000000" pitchFamily="2" charset="-79"/>
              </a:rPr>
              <a:t>44 (0</a:t>
            </a:r>
            <a:r>
              <a:rPr lang="en-GB" sz="800" dirty="0">
                <a:solidFill>
                  <a:srgbClr val="2E273D"/>
                </a:solidFill>
                <a:latin typeface="Rubik" panose="00000500000000000000" pitchFamily="2" charset="-79"/>
                <a:cs typeface="Rubik" panose="00000500000000000000" pitchFamily="2" charset="-79"/>
              </a:rPr>
              <a:t>) 207 832 4336 </a:t>
            </a:r>
            <a:endParaRPr lang="en-GB" sz="800" dirty="0" smtClean="0">
              <a:solidFill>
                <a:srgbClr val="2E273D"/>
              </a:solidFill>
              <a:latin typeface="Rubik" panose="00000500000000000000" pitchFamily="2" charset="-79"/>
              <a:cs typeface="Rubik" panose="00000500000000000000" pitchFamily="2" charset="-79"/>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50" y="5723170"/>
            <a:ext cx="128906" cy="8671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951" y="5850781"/>
            <a:ext cx="128906" cy="11953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246" y="6014761"/>
            <a:ext cx="118610" cy="206611"/>
          </a:xfrm>
          <a:prstGeom prst="rect">
            <a:avLst/>
          </a:prstGeom>
        </p:spPr>
      </p:pic>
    </p:spTree>
    <p:extLst>
      <p:ext uri="{BB962C8B-B14F-4D97-AF65-F5344CB8AC3E}">
        <p14:creationId xmlns:p14="http://schemas.microsoft.com/office/powerpoint/2010/main" val="230341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t="2156" b="8869"/>
          <a:stretch/>
        </p:blipFill>
        <p:spPr>
          <a:xfrm>
            <a:off x="6739910" y="2207739"/>
            <a:ext cx="4625173" cy="2314833"/>
          </a:xfrm>
          <a:prstGeom prst="rect">
            <a:avLst/>
          </a:prstGeom>
        </p:spPr>
      </p:pic>
      <p:sp>
        <p:nvSpPr>
          <p:cNvPr id="4" name="TextBox 3"/>
          <p:cNvSpPr txBox="1"/>
          <p:nvPr/>
        </p:nvSpPr>
        <p:spPr>
          <a:xfrm>
            <a:off x="405676" y="324010"/>
            <a:ext cx="5357191" cy="1615827"/>
          </a:xfrm>
          <a:prstGeom prst="rect">
            <a:avLst/>
          </a:prstGeom>
          <a:noFill/>
        </p:spPr>
        <p:txBody>
          <a:bodyPr wrap="square" rtlCol="0">
            <a:spAutoFit/>
          </a:bodyPr>
          <a:lstStyle/>
          <a:p>
            <a:r>
              <a:rPr lang="en-GB" sz="1100" b="1" dirty="0" err="1" smtClean="0">
                <a:solidFill>
                  <a:srgbClr val="10A379"/>
                </a:solidFill>
                <a:latin typeface="Rubik" panose="00000500000000000000" pitchFamily="2" charset="-79"/>
                <a:cs typeface="Rubik" panose="00000500000000000000" pitchFamily="2" charset="-79"/>
              </a:rPr>
              <a:t>Marketline</a:t>
            </a:r>
            <a:r>
              <a:rPr lang="en-GB" sz="1100" b="1" dirty="0" smtClean="0">
                <a:solidFill>
                  <a:srgbClr val="10A379"/>
                </a:solidFill>
                <a:latin typeface="Rubik" panose="00000500000000000000" pitchFamily="2" charset="-79"/>
                <a:cs typeface="Rubik" panose="00000500000000000000" pitchFamily="2" charset="-79"/>
              </a:rPr>
              <a:t>. </a:t>
            </a:r>
            <a:r>
              <a:rPr lang="en-GB" sz="1100" b="1" dirty="0" smtClean="0">
                <a:solidFill>
                  <a:srgbClr val="2E273D"/>
                </a:solidFill>
                <a:latin typeface="Rubik" panose="00000500000000000000" pitchFamily="2" charset="-79"/>
                <a:cs typeface="Rubik" panose="00000500000000000000" pitchFamily="2" charset="-79"/>
              </a:rPr>
              <a:t>a world-leading provider of commercial intelligence. has over 400 experienced analysts. consultants. and researchers with regional and sector expertise in market sizing. competitor tracking. socio and macro economics. and business drivers. </a:t>
            </a:r>
          </a:p>
          <a:p>
            <a:endParaRPr lang="en-GB" sz="1100" dirty="0" smtClean="0">
              <a:solidFill>
                <a:srgbClr val="2E273D"/>
              </a:solidFill>
              <a:latin typeface="Rubik" panose="00000500000000000000" pitchFamily="2" charset="-79"/>
              <a:cs typeface="Rubik" panose="00000500000000000000" pitchFamily="2" charset="-79"/>
            </a:endParaRPr>
          </a:p>
          <a:p>
            <a:r>
              <a:rPr lang="en-GB" sz="1100" dirty="0" smtClean="0">
                <a:solidFill>
                  <a:schemeClr val="bg1">
                    <a:lumMod val="50000"/>
                  </a:schemeClr>
                </a:solidFill>
                <a:latin typeface="Rubik" panose="00000500000000000000" pitchFamily="2" charset="-79"/>
                <a:cs typeface="Rubik" panose="00000500000000000000" pitchFamily="2" charset="-79"/>
              </a:rPr>
              <a:t>For more than 15 years </a:t>
            </a:r>
            <a:r>
              <a:rPr lang="en-GB" sz="1100" dirty="0" err="1" smtClean="0">
                <a:solidFill>
                  <a:schemeClr val="bg1">
                    <a:lumMod val="50000"/>
                  </a:schemeClr>
                </a:solidFill>
                <a:latin typeface="Rubik" panose="00000500000000000000" pitchFamily="2" charset="-79"/>
                <a:cs typeface="Rubik" panose="00000500000000000000" pitchFamily="2" charset="-79"/>
              </a:rPr>
              <a:t>Marketline</a:t>
            </a:r>
            <a:r>
              <a:rPr lang="en-GB" sz="1100" dirty="0" smtClean="0">
                <a:solidFill>
                  <a:schemeClr val="bg1">
                    <a:lumMod val="50000"/>
                  </a:schemeClr>
                </a:solidFill>
                <a:latin typeface="Rubik" panose="00000500000000000000" pitchFamily="2" charset="-79"/>
                <a:cs typeface="Rubik" panose="00000500000000000000" pitchFamily="2" charset="-79"/>
              </a:rPr>
              <a:t> Advantage has supported the research needs of investment banks, corporations, professional services firms, and academia with a unique mix of company, industry, country, city and financial data for every major industry and marketplace.  </a:t>
            </a:r>
            <a:endParaRPr lang="en-GB" sz="1100" dirty="0">
              <a:solidFill>
                <a:schemeClr val="bg1">
                  <a:lumMod val="50000"/>
                </a:schemeClr>
              </a:solidFill>
              <a:latin typeface="Rubik" panose="00000500000000000000" pitchFamily="2" charset="-79"/>
              <a:cs typeface="Rubik" panose="00000500000000000000" pitchFamily="2" charset="-79"/>
            </a:endParaRPr>
          </a:p>
        </p:txBody>
      </p:sp>
      <p:sp>
        <p:nvSpPr>
          <p:cNvPr id="8" name="TextBox 7"/>
          <p:cNvSpPr txBox="1"/>
          <p:nvPr/>
        </p:nvSpPr>
        <p:spPr>
          <a:xfrm>
            <a:off x="857244" y="2417113"/>
            <a:ext cx="3138669" cy="4108817"/>
          </a:xfrm>
          <a:prstGeom prst="rect">
            <a:avLst/>
          </a:prstGeom>
          <a:noFill/>
        </p:spPr>
        <p:txBody>
          <a:bodyPr wrap="square" rtlCol="0">
            <a:spAutoFit/>
          </a:bodyPr>
          <a:lstStyle/>
          <a:p>
            <a:r>
              <a:rPr lang="en-GB" sz="900" b="1" dirty="0" smtClean="0">
                <a:solidFill>
                  <a:srgbClr val="2E273D"/>
                </a:solidFill>
                <a:latin typeface="Rubik" panose="00000500000000000000" pitchFamily="2" charset="-79"/>
                <a:cs typeface="Rubik" panose="00000500000000000000" pitchFamily="2" charset="-79"/>
              </a:rPr>
              <a:t>Comprehensive Coverage </a:t>
            </a:r>
          </a:p>
          <a:p>
            <a:r>
              <a:rPr lang="en-GB" sz="900" dirty="0" smtClean="0">
                <a:solidFill>
                  <a:srgbClr val="2E273D"/>
                </a:solidFill>
                <a:latin typeface="Rubik" panose="00000500000000000000" pitchFamily="2" charset="-79"/>
                <a:cs typeface="Rubik" panose="00000500000000000000" pitchFamily="2" charset="-79"/>
              </a:rPr>
              <a:t>Truly global coverage of all major companies, industries, countries  and cities.</a:t>
            </a:r>
          </a:p>
          <a:p>
            <a:endParaRPr lang="en-GB" sz="900" dirty="0" smtClean="0">
              <a:solidFill>
                <a:srgbClr val="2E273D"/>
              </a:solidFill>
              <a:latin typeface="Rubik" panose="00000500000000000000" pitchFamily="2" charset="-79"/>
              <a:cs typeface="Rubik" panose="00000500000000000000" pitchFamily="2" charset="-79"/>
            </a:endParaRPr>
          </a:p>
          <a:p>
            <a:r>
              <a:rPr lang="en-GB" sz="900" b="1" dirty="0" smtClean="0">
                <a:solidFill>
                  <a:srgbClr val="2E273D"/>
                </a:solidFill>
                <a:latin typeface="Rubik" panose="00000500000000000000" pitchFamily="2" charset="-79"/>
                <a:cs typeface="Rubik" panose="00000500000000000000" pitchFamily="2" charset="-79"/>
              </a:rPr>
              <a:t>Develop knowledge by providing a best-in-class resource</a:t>
            </a:r>
          </a:p>
          <a:p>
            <a:r>
              <a:rPr lang="en-GB" sz="900" dirty="0" err="1" smtClean="0">
                <a:solidFill>
                  <a:srgbClr val="2E273D"/>
                </a:solidFill>
                <a:latin typeface="Rubik" panose="00000500000000000000" pitchFamily="2" charset="-79"/>
                <a:cs typeface="Rubik" panose="00000500000000000000" pitchFamily="2" charset="-79"/>
              </a:rPr>
              <a:t>Marketline</a:t>
            </a:r>
            <a:r>
              <a:rPr lang="en-GB" sz="900" dirty="0" smtClean="0">
                <a:solidFill>
                  <a:srgbClr val="2E273D"/>
                </a:solidFill>
                <a:latin typeface="Rubik" panose="00000500000000000000" pitchFamily="2" charset="-79"/>
                <a:cs typeface="Rubik" panose="00000500000000000000" pitchFamily="2" charset="-79"/>
              </a:rPr>
              <a:t> is relied upon by global blue chip companies. Give your students and staff access to the same data, research and analysis from a best in class provider. </a:t>
            </a:r>
          </a:p>
          <a:p>
            <a:endParaRPr lang="en-GB" sz="900" dirty="0" smtClean="0">
              <a:solidFill>
                <a:srgbClr val="2E273D"/>
              </a:solidFill>
              <a:latin typeface="Rubik" panose="00000500000000000000" pitchFamily="2" charset="-79"/>
              <a:cs typeface="Rubik" panose="00000500000000000000" pitchFamily="2" charset="-79"/>
            </a:endParaRPr>
          </a:p>
          <a:p>
            <a:r>
              <a:rPr lang="en-GB" sz="900" b="1" dirty="0" smtClean="0">
                <a:solidFill>
                  <a:srgbClr val="2E273D"/>
                </a:solidFill>
                <a:latin typeface="Rubik" panose="00000500000000000000" pitchFamily="2" charset="-79"/>
                <a:cs typeface="Rubik" panose="00000500000000000000" pitchFamily="2" charset="-79"/>
              </a:rPr>
              <a:t>Use Anywhere </a:t>
            </a:r>
          </a:p>
          <a:p>
            <a:r>
              <a:rPr lang="en-GB" sz="900" dirty="0" smtClean="0">
                <a:solidFill>
                  <a:srgbClr val="2E273D"/>
                </a:solidFill>
                <a:latin typeface="Rubik" panose="00000500000000000000" pitchFamily="2" charset="-79"/>
                <a:cs typeface="Rubik" panose="00000500000000000000" pitchFamily="2" charset="-79"/>
              </a:rPr>
              <a:t>Available on or off campus on laptop, tablet or mobile, and compatible with federated identity and search solutions. </a:t>
            </a:r>
          </a:p>
          <a:p>
            <a:endParaRPr lang="en-GB" sz="900" dirty="0" smtClean="0">
              <a:solidFill>
                <a:srgbClr val="2E273D"/>
              </a:solidFill>
              <a:latin typeface="Rubik" panose="00000500000000000000" pitchFamily="2" charset="-79"/>
              <a:cs typeface="Rubik" panose="00000500000000000000" pitchFamily="2" charset="-79"/>
            </a:endParaRPr>
          </a:p>
          <a:p>
            <a:r>
              <a:rPr lang="en-GB" sz="900" b="1" dirty="0" smtClean="0">
                <a:solidFill>
                  <a:srgbClr val="2E273D"/>
                </a:solidFill>
                <a:latin typeface="Rubik" panose="00000500000000000000" pitchFamily="2" charset="-79"/>
                <a:cs typeface="Rubik" panose="00000500000000000000" pitchFamily="2" charset="-79"/>
              </a:rPr>
              <a:t>Support student and staff research needs with an easy to use on line service</a:t>
            </a:r>
          </a:p>
          <a:p>
            <a:r>
              <a:rPr lang="en-GB" sz="900" dirty="0" smtClean="0">
                <a:solidFill>
                  <a:srgbClr val="2E273D"/>
                </a:solidFill>
                <a:latin typeface="Rubik" panose="00000500000000000000" pitchFamily="2" charset="-79"/>
                <a:cs typeface="Rubik" panose="00000500000000000000" pitchFamily="2" charset="-79"/>
              </a:rPr>
              <a:t>A simple interface, language, extraction capabilities, and free training results in high usage and user satisfaction.</a:t>
            </a:r>
          </a:p>
          <a:p>
            <a:endParaRPr lang="en-GB" sz="900" dirty="0" smtClean="0">
              <a:solidFill>
                <a:srgbClr val="2E273D"/>
              </a:solidFill>
              <a:latin typeface="Rubik" panose="00000500000000000000" pitchFamily="2" charset="-79"/>
              <a:cs typeface="Rubik" panose="00000500000000000000" pitchFamily="2" charset="-79"/>
            </a:endParaRPr>
          </a:p>
          <a:p>
            <a:r>
              <a:rPr lang="en-GB" sz="900" b="1" dirty="0" smtClean="0">
                <a:solidFill>
                  <a:srgbClr val="2E273D"/>
                </a:solidFill>
                <a:latin typeface="Rubik" panose="00000500000000000000" pitchFamily="2" charset="-79"/>
                <a:cs typeface="Rubik" panose="00000500000000000000" pitchFamily="2" charset="-79"/>
              </a:rPr>
              <a:t>Ask an Analyst</a:t>
            </a:r>
          </a:p>
          <a:p>
            <a:r>
              <a:rPr lang="en-GB" sz="900" dirty="0" smtClean="0">
                <a:solidFill>
                  <a:srgbClr val="2E273D"/>
                </a:solidFill>
                <a:latin typeface="Rubik" panose="00000500000000000000" pitchFamily="2" charset="-79"/>
                <a:cs typeface="Rubik" panose="00000500000000000000" pitchFamily="2" charset="-79"/>
              </a:rPr>
              <a:t>Users can send content queries directly to </a:t>
            </a:r>
            <a:r>
              <a:rPr lang="en-GB" sz="900" dirty="0" err="1" smtClean="0">
                <a:solidFill>
                  <a:srgbClr val="2E273D"/>
                </a:solidFill>
                <a:latin typeface="Rubik" panose="00000500000000000000" pitchFamily="2" charset="-79"/>
                <a:cs typeface="Rubik" panose="00000500000000000000" pitchFamily="2" charset="-79"/>
              </a:rPr>
              <a:t>Marketline</a:t>
            </a:r>
            <a:r>
              <a:rPr lang="en-GB" sz="900" dirty="0" smtClean="0">
                <a:solidFill>
                  <a:srgbClr val="2E273D"/>
                </a:solidFill>
                <a:latin typeface="Rubik" panose="00000500000000000000" pitchFamily="2" charset="-79"/>
                <a:cs typeface="Rubik" panose="00000500000000000000" pitchFamily="2" charset="-79"/>
              </a:rPr>
              <a:t> Analysts reducing questions for Librarians. </a:t>
            </a:r>
          </a:p>
          <a:p>
            <a:endParaRPr lang="en-GB" sz="900" dirty="0" smtClean="0">
              <a:solidFill>
                <a:srgbClr val="2E273D"/>
              </a:solidFill>
              <a:latin typeface="Rubik" panose="00000500000000000000" pitchFamily="2" charset="-79"/>
              <a:cs typeface="Rubik" panose="00000500000000000000" pitchFamily="2" charset="-79"/>
            </a:endParaRPr>
          </a:p>
          <a:p>
            <a:r>
              <a:rPr lang="en-GB" sz="900" b="1" dirty="0" smtClean="0">
                <a:solidFill>
                  <a:srgbClr val="2E273D"/>
                </a:solidFill>
                <a:latin typeface="Rubik" panose="00000500000000000000" pitchFamily="2" charset="-79"/>
                <a:cs typeface="Rubik" panose="00000500000000000000" pitchFamily="2" charset="-79"/>
              </a:rPr>
              <a:t>Multi-Disciplinary </a:t>
            </a:r>
          </a:p>
          <a:p>
            <a:r>
              <a:rPr lang="en-GB" sz="900" dirty="0" smtClean="0">
                <a:solidFill>
                  <a:srgbClr val="2E273D"/>
                </a:solidFill>
                <a:latin typeface="Rubik" panose="00000500000000000000" pitchFamily="2" charset="-79"/>
                <a:cs typeface="Rubik" panose="00000500000000000000" pitchFamily="2" charset="-79"/>
              </a:rPr>
              <a:t>Make the most of your academic budget with one cross-curricular business resource that meets the needs of multiple disciplines and departments.</a:t>
            </a:r>
            <a:endParaRPr lang="en-GB" sz="900" dirty="0">
              <a:solidFill>
                <a:srgbClr val="2E273D"/>
              </a:solidFill>
              <a:latin typeface="Rubik" panose="00000500000000000000" pitchFamily="2" charset="-79"/>
              <a:cs typeface="Rubik" panose="00000500000000000000" pitchFamily="2" charset="-79"/>
            </a:endParaRPr>
          </a:p>
        </p:txBody>
      </p:sp>
      <p:pic>
        <p:nvPicPr>
          <p:cNvPr id="9" name="Picture 8"/>
          <p:cNvPicPr>
            <a:picLocks noChangeAspect="1"/>
          </p:cNvPicPr>
          <p:nvPr/>
        </p:nvPicPr>
        <p:blipFill>
          <a:blip r:embed="rId3"/>
          <a:stretch>
            <a:fillRect/>
          </a:stretch>
        </p:blipFill>
        <p:spPr>
          <a:xfrm>
            <a:off x="10997250" y="6349100"/>
            <a:ext cx="1194750" cy="528233"/>
          </a:xfrm>
          <a:prstGeom prst="rect">
            <a:avLst/>
          </a:prstGeom>
        </p:spPr>
      </p:pic>
      <p:sp>
        <p:nvSpPr>
          <p:cNvPr id="10" name="TextBox 9"/>
          <p:cNvSpPr txBox="1"/>
          <p:nvPr/>
        </p:nvSpPr>
        <p:spPr>
          <a:xfrm>
            <a:off x="405676" y="2074819"/>
            <a:ext cx="4840356" cy="261610"/>
          </a:xfrm>
          <a:prstGeom prst="rect">
            <a:avLst/>
          </a:prstGeom>
          <a:noFill/>
        </p:spPr>
        <p:txBody>
          <a:bodyPr wrap="square" rtlCol="0">
            <a:spAutoFit/>
          </a:bodyPr>
          <a:lstStyle/>
          <a:p>
            <a:r>
              <a:rPr lang="en-GB" sz="1100" b="1" dirty="0" err="1" smtClean="0">
                <a:solidFill>
                  <a:srgbClr val="11A47A"/>
                </a:solidFill>
                <a:latin typeface="Rubik" panose="00000500000000000000" pitchFamily="2" charset="-79"/>
                <a:cs typeface="Rubik" panose="00000500000000000000" pitchFamily="2" charset="-79"/>
              </a:rPr>
              <a:t>Marketline</a:t>
            </a:r>
            <a:r>
              <a:rPr lang="en-GB" sz="1100" b="1" dirty="0" smtClean="0">
                <a:solidFill>
                  <a:srgbClr val="0ADBA6"/>
                </a:solidFill>
                <a:latin typeface="Rubik" panose="00000500000000000000" pitchFamily="2" charset="-79"/>
                <a:cs typeface="Rubik" panose="00000500000000000000" pitchFamily="2" charset="-79"/>
              </a:rPr>
              <a:t> </a:t>
            </a:r>
            <a:r>
              <a:rPr lang="en-GB" sz="1100" b="1" dirty="0" smtClean="0">
                <a:solidFill>
                  <a:srgbClr val="2E273D"/>
                </a:solidFill>
                <a:latin typeface="Rubik" panose="00000500000000000000" pitchFamily="2" charset="-79"/>
                <a:cs typeface="Rubik" panose="00000500000000000000" pitchFamily="2" charset="-79"/>
              </a:rPr>
              <a:t>Advantage</a:t>
            </a:r>
            <a:endParaRPr lang="en-GB" sz="1100" dirty="0">
              <a:solidFill>
                <a:srgbClr val="2E273D"/>
              </a:solidFill>
              <a:latin typeface="Rubik" panose="00000500000000000000" pitchFamily="2" charset="-79"/>
              <a:cs typeface="Rubik" panose="00000500000000000000" pitchFamily="2" charset="-79"/>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30" y="2515314"/>
            <a:ext cx="309493" cy="302295"/>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1517" y="2097556"/>
            <a:ext cx="2376746" cy="4500647"/>
          </a:xfrm>
          <a:prstGeom prst="rect">
            <a:avLst/>
          </a:prstGeom>
        </p:spPr>
      </p:pic>
      <p:sp>
        <p:nvSpPr>
          <p:cNvPr id="20" name="TextBox 19"/>
          <p:cNvSpPr txBox="1"/>
          <p:nvPr/>
        </p:nvSpPr>
        <p:spPr>
          <a:xfrm>
            <a:off x="6156894" y="324010"/>
            <a:ext cx="4840356" cy="261610"/>
          </a:xfrm>
          <a:prstGeom prst="rect">
            <a:avLst/>
          </a:prstGeom>
          <a:noFill/>
        </p:spPr>
        <p:txBody>
          <a:bodyPr wrap="square" rtlCol="0">
            <a:spAutoFit/>
          </a:bodyPr>
          <a:lstStyle/>
          <a:p>
            <a:r>
              <a:rPr lang="en-GB" sz="1100" b="1" dirty="0" err="1" smtClean="0">
                <a:solidFill>
                  <a:srgbClr val="11A47A"/>
                </a:solidFill>
                <a:latin typeface="Rubik" panose="00000500000000000000" pitchFamily="2" charset="-79"/>
                <a:cs typeface="Rubik" panose="00000500000000000000" pitchFamily="2" charset="-79"/>
              </a:rPr>
              <a:t>Marketline</a:t>
            </a:r>
            <a:r>
              <a:rPr lang="en-GB" sz="1100" b="1" dirty="0" smtClean="0">
                <a:solidFill>
                  <a:srgbClr val="11A47A"/>
                </a:solidFill>
                <a:latin typeface="Rubik" panose="00000500000000000000" pitchFamily="2" charset="-79"/>
                <a:cs typeface="Rubik" panose="00000500000000000000" pitchFamily="2" charset="-79"/>
              </a:rPr>
              <a:t> </a:t>
            </a:r>
            <a:r>
              <a:rPr lang="en-GB" sz="1100" b="1" dirty="0" smtClean="0">
                <a:solidFill>
                  <a:srgbClr val="2E273D"/>
                </a:solidFill>
                <a:latin typeface="Rubik" panose="00000500000000000000" pitchFamily="2" charset="-79"/>
                <a:cs typeface="Rubik" panose="00000500000000000000" pitchFamily="2" charset="-79"/>
              </a:rPr>
              <a:t>Service Overview</a:t>
            </a:r>
            <a:endParaRPr lang="en-GB" sz="1100" dirty="0">
              <a:solidFill>
                <a:srgbClr val="2E273D"/>
              </a:solidFill>
              <a:latin typeface="Rubik" panose="00000500000000000000" pitchFamily="2" charset="-79"/>
              <a:cs typeface="Rubik" panose="00000500000000000000" pitchFamily="2" charset="-79"/>
            </a:endParaRPr>
          </a:p>
        </p:txBody>
      </p:sp>
      <p:sp>
        <p:nvSpPr>
          <p:cNvPr id="21" name="TextBox 20"/>
          <p:cNvSpPr txBox="1"/>
          <p:nvPr/>
        </p:nvSpPr>
        <p:spPr>
          <a:xfrm>
            <a:off x="6568683" y="897227"/>
            <a:ext cx="2413828" cy="1200329"/>
          </a:xfrm>
          <a:prstGeom prst="rect">
            <a:avLst/>
          </a:prstGeom>
          <a:noFill/>
        </p:spPr>
        <p:txBody>
          <a:bodyPr wrap="square" rtlCol="0">
            <a:spAutoFit/>
          </a:bodyPr>
          <a:lstStyle/>
          <a:p>
            <a:r>
              <a:rPr lang="en-GB" sz="900" dirty="0" smtClean="0">
                <a:solidFill>
                  <a:srgbClr val="11A47A"/>
                </a:solidFill>
              </a:rPr>
              <a:t>• </a:t>
            </a:r>
            <a:r>
              <a:rPr lang="en-GB" sz="900" b="1" dirty="0" smtClean="0">
                <a:solidFill>
                  <a:schemeClr val="bg1">
                    <a:lumMod val="50000"/>
                  </a:schemeClr>
                </a:solidFill>
                <a:latin typeface="Rubik" panose="00000500000000000000" pitchFamily="2" charset="-79"/>
                <a:cs typeface="Rubik" panose="00000500000000000000" pitchFamily="2" charset="-79"/>
              </a:rPr>
              <a:t>500,000</a:t>
            </a:r>
            <a:r>
              <a:rPr lang="en-GB" sz="900" b="1" dirty="0">
                <a:solidFill>
                  <a:schemeClr val="bg1">
                    <a:lumMod val="50000"/>
                  </a:schemeClr>
                </a:solidFill>
                <a:latin typeface="Rubik" panose="00000500000000000000" pitchFamily="2" charset="-79"/>
                <a:cs typeface="Rubik" panose="00000500000000000000" pitchFamily="2" charset="-79"/>
              </a:rPr>
              <a:t>+ </a:t>
            </a:r>
            <a:r>
              <a:rPr lang="en-GB" sz="900" dirty="0">
                <a:solidFill>
                  <a:schemeClr val="bg1">
                    <a:lumMod val="50000"/>
                  </a:schemeClr>
                </a:solidFill>
                <a:latin typeface="Rubik" panose="00000500000000000000" pitchFamily="2" charset="-79"/>
                <a:cs typeface="Rubik" panose="00000500000000000000" pitchFamily="2" charset="-79"/>
              </a:rPr>
              <a:t>Company </a:t>
            </a:r>
            <a:r>
              <a:rPr lang="en-GB" sz="900" dirty="0" smtClean="0">
                <a:solidFill>
                  <a:schemeClr val="bg1">
                    <a:lumMod val="50000"/>
                  </a:schemeClr>
                </a:solidFill>
                <a:latin typeface="Rubik" panose="00000500000000000000" pitchFamily="2" charset="-79"/>
                <a:cs typeface="Rubik" panose="00000500000000000000" pitchFamily="2" charset="-79"/>
              </a:rPr>
              <a:t>Database</a:t>
            </a:r>
          </a:p>
          <a:p>
            <a:r>
              <a:rPr lang="en-GB" sz="900" dirty="0" smtClean="0">
                <a:solidFill>
                  <a:srgbClr val="11A47A"/>
                </a:solidFill>
              </a:rPr>
              <a:t>• </a:t>
            </a:r>
            <a:r>
              <a:rPr lang="en-GB" sz="900" b="1" dirty="0" smtClean="0">
                <a:solidFill>
                  <a:schemeClr val="bg1">
                    <a:lumMod val="50000"/>
                  </a:schemeClr>
                </a:solidFill>
                <a:latin typeface="Rubik" panose="00000500000000000000" pitchFamily="2" charset="-79"/>
                <a:cs typeface="Rubik" panose="00000500000000000000" pitchFamily="2" charset="-79"/>
              </a:rPr>
              <a:t>100,000</a:t>
            </a:r>
            <a:r>
              <a:rPr lang="en-GB" sz="900" b="1" dirty="0">
                <a:solidFill>
                  <a:schemeClr val="bg1">
                    <a:lumMod val="50000"/>
                  </a:schemeClr>
                </a:solidFill>
                <a:latin typeface="Rubik" panose="00000500000000000000" pitchFamily="2" charset="-79"/>
                <a:cs typeface="Rubik" panose="00000500000000000000" pitchFamily="2" charset="-79"/>
              </a:rPr>
              <a:t>+ </a:t>
            </a:r>
            <a:r>
              <a:rPr lang="en-GB" sz="900" dirty="0">
                <a:solidFill>
                  <a:schemeClr val="bg1">
                    <a:lumMod val="50000"/>
                  </a:schemeClr>
                </a:solidFill>
                <a:latin typeface="Rubik" panose="00000500000000000000" pitchFamily="2" charset="-79"/>
                <a:cs typeface="Rubik" panose="00000500000000000000" pitchFamily="2" charset="-79"/>
              </a:rPr>
              <a:t>Company </a:t>
            </a:r>
            <a:r>
              <a:rPr lang="en-GB" sz="900" dirty="0" smtClean="0">
                <a:solidFill>
                  <a:schemeClr val="bg1">
                    <a:lumMod val="50000"/>
                  </a:schemeClr>
                </a:solidFill>
                <a:latin typeface="Rubik" panose="00000500000000000000" pitchFamily="2" charset="-79"/>
                <a:cs typeface="Rubik" panose="00000500000000000000" pitchFamily="2" charset="-79"/>
              </a:rPr>
              <a:t>Profiles</a:t>
            </a:r>
          </a:p>
          <a:p>
            <a:r>
              <a:rPr lang="en-GB" sz="900" dirty="0" smtClean="0">
                <a:solidFill>
                  <a:srgbClr val="11A47A"/>
                </a:solidFill>
              </a:rPr>
              <a:t>• </a:t>
            </a:r>
            <a:r>
              <a:rPr lang="en-GB" sz="900" b="1" dirty="0" smtClean="0">
                <a:solidFill>
                  <a:schemeClr val="bg1">
                    <a:lumMod val="50000"/>
                  </a:schemeClr>
                </a:solidFill>
                <a:latin typeface="Rubik" panose="00000500000000000000" pitchFamily="2" charset="-79"/>
                <a:cs typeface="Rubik" panose="00000500000000000000" pitchFamily="2" charset="-79"/>
              </a:rPr>
              <a:t>12,000 </a:t>
            </a:r>
            <a:r>
              <a:rPr lang="en-GB" sz="900" dirty="0">
                <a:solidFill>
                  <a:schemeClr val="bg1">
                    <a:lumMod val="50000"/>
                  </a:schemeClr>
                </a:solidFill>
                <a:latin typeface="Rubik" panose="00000500000000000000" pitchFamily="2" charset="-79"/>
                <a:cs typeface="Rubik" panose="00000500000000000000" pitchFamily="2" charset="-79"/>
              </a:rPr>
              <a:t>SWOT </a:t>
            </a:r>
            <a:r>
              <a:rPr lang="en-GB" sz="900" dirty="0" smtClean="0">
                <a:solidFill>
                  <a:schemeClr val="bg1">
                    <a:lumMod val="50000"/>
                  </a:schemeClr>
                </a:solidFill>
                <a:latin typeface="Rubik" panose="00000500000000000000" pitchFamily="2" charset="-79"/>
                <a:cs typeface="Rubik" panose="00000500000000000000" pitchFamily="2" charset="-79"/>
              </a:rPr>
              <a:t>Analyses</a:t>
            </a:r>
          </a:p>
          <a:p>
            <a:r>
              <a:rPr lang="en-GB" sz="900" dirty="0" smtClean="0">
                <a:solidFill>
                  <a:srgbClr val="11A47A"/>
                </a:solidFill>
              </a:rPr>
              <a:t>• </a:t>
            </a:r>
            <a:r>
              <a:rPr lang="en-GB" sz="900" b="1" dirty="0" smtClean="0">
                <a:solidFill>
                  <a:schemeClr val="bg1">
                    <a:lumMod val="50000"/>
                  </a:schemeClr>
                </a:solidFill>
                <a:latin typeface="Rubik" panose="00000500000000000000" pitchFamily="2" charset="-79"/>
                <a:cs typeface="Rubik" panose="00000500000000000000" pitchFamily="2" charset="-79"/>
              </a:rPr>
              <a:t>350</a:t>
            </a:r>
            <a:r>
              <a:rPr lang="en-GB" sz="900" b="1" dirty="0">
                <a:solidFill>
                  <a:schemeClr val="bg1">
                    <a:lumMod val="50000"/>
                  </a:schemeClr>
                </a:solidFill>
                <a:latin typeface="Rubik" panose="00000500000000000000" pitchFamily="2" charset="-79"/>
                <a:cs typeface="Rubik" panose="00000500000000000000" pitchFamily="2" charset="-79"/>
              </a:rPr>
              <a:t>+ </a:t>
            </a:r>
            <a:r>
              <a:rPr lang="en-GB" sz="900" dirty="0">
                <a:solidFill>
                  <a:schemeClr val="bg1">
                    <a:lumMod val="50000"/>
                  </a:schemeClr>
                </a:solidFill>
                <a:latin typeface="Rubik" panose="00000500000000000000" pitchFamily="2" charset="-79"/>
                <a:cs typeface="Rubik" panose="00000500000000000000" pitchFamily="2" charset="-79"/>
              </a:rPr>
              <a:t>Company Case Studies provide </a:t>
            </a:r>
            <a:r>
              <a:rPr lang="en-GB" sz="900" dirty="0" smtClean="0">
                <a:solidFill>
                  <a:schemeClr val="bg1">
                    <a:lumMod val="50000"/>
                  </a:schemeClr>
                </a:solidFill>
                <a:latin typeface="Rubik" panose="00000500000000000000" pitchFamily="2" charset="-79"/>
                <a:cs typeface="Rubik" panose="00000500000000000000" pitchFamily="2" charset="-79"/>
              </a:rPr>
              <a:t>an </a:t>
            </a:r>
          </a:p>
          <a:p>
            <a:r>
              <a:rPr lang="en-GB" sz="900" dirty="0">
                <a:solidFill>
                  <a:schemeClr val="bg1">
                    <a:lumMod val="50000"/>
                  </a:schemeClr>
                </a:solidFill>
                <a:latin typeface="Rubik" panose="00000500000000000000" pitchFamily="2" charset="-79"/>
                <a:cs typeface="Rubik" panose="00000500000000000000" pitchFamily="2" charset="-79"/>
              </a:rPr>
              <a:t> </a:t>
            </a:r>
            <a:r>
              <a:rPr lang="en-GB" sz="900" dirty="0" smtClean="0">
                <a:solidFill>
                  <a:schemeClr val="bg1">
                    <a:lumMod val="50000"/>
                  </a:schemeClr>
                </a:solidFill>
                <a:latin typeface="Rubik" panose="00000500000000000000" pitchFamily="2" charset="-79"/>
                <a:cs typeface="Rubik" panose="00000500000000000000" pitchFamily="2" charset="-79"/>
              </a:rPr>
              <a:t>  in-depth   analysis </a:t>
            </a:r>
            <a:r>
              <a:rPr lang="en-GB" sz="900" dirty="0">
                <a:solidFill>
                  <a:schemeClr val="bg1">
                    <a:lumMod val="50000"/>
                  </a:schemeClr>
                </a:solidFill>
                <a:latin typeface="Rubik" panose="00000500000000000000" pitchFamily="2" charset="-79"/>
                <a:cs typeface="Rubik" panose="00000500000000000000" pitchFamily="2" charset="-79"/>
              </a:rPr>
              <a:t>of successful </a:t>
            </a:r>
            <a:r>
              <a:rPr lang="en-GB" sz="900" dirty="0" smtClean="0">
                <a:solidFill>
                  <a:schemeClr val="bg1">
                    <a:lumMod val="50000"/>
                  </a:schemeClr>
                </a:solidFill>
                <a:latin typeface="Rubik" panose="00000500000000000000" pitchFamily="2" charset="-79"/>
                <a:cs typeface="Rubik" panose="00000500000000000000" pitchFamily="2" charset="-79"/>
              </a:rPr>
              <a:t>and</a:t>
            </a:r>
          </a:p>
          <a:p>
            <a:r>
              <a:rPr lang="en-GB" sz="900" dirty="0">
                <a:solidFill>
                  <a:schemeClr val="bg1">
                    <a:lumMod val="50000"/>
                  </a:schemeClr>
                </a:solidFill>
                <a:latin typeface="Rubik" panose="00000500000000000000" pitchFamily="2" charset="-79"/>
                <a:cs typeface="Rubik" panose="00000500000000000000" pitchFamily="2" charset="-79"/>
              </a:rPr>
              <a:t> </a:t>
            </a:r>
            <a:r>
              <a:rPr lang="en-GB" sz="900" dirty="0" smtClean="0">
                <a:solidFill>
                  <a:schemeClr val="bg1">
                    <a:lumMod val="50000"/>
                  </a:schemeClr>
                </a:solidFill>
                <a:latin typeface="Rubik" panose="00000500000000000000" pitchFamily="2" charset="-79"/>
                <a:cs typeface="Rubik" panose="00000500000000000000" pitchFamily="2" charset="-79"/>
              </a:rPr>
              <a:t>  unsuccessful </a:t>
            </a:r>
            <a:r>
              <a:rPr lang="en-GB" sz="900" dirty="0">
                <a:solidFill>
                  <a:schemeClr val="bg1">
                    <a:lumMod val="50000"/>
                  </a:schemeClr>
                </a:solidFill>
                <a:latin typeface="Rubik" panose="00000500000000000000" pitchFamily="2" charset="-79"/>
                <a:cs typeface="Rubik" panose="00000500000000000000" pitchFamily="2" charset="-79"/>
              </a:rPr>
              <a:t>company </a:t>
            </a:r>
            <a:r>
              <a:rPr lang="en-GB" sz="900" dirty="0" smtClean="0">
                <a:solidFill>
                  <a:schemeClr val="bg1">
                    <a:lumMod val="50000"/>
                  </a:schemeClr>
                </a:solidFill>
                <a:latin typeface="Rubik" panose="00000500000000000000" pitchFamily="2" charset="-79"/>
                <a:cs typeface="Rubik" panose="00000500000000000000" pitchFamily="2" charset="-79"/>
              </a:rPr>
              <a:t>strategies</a:t>
            </a:r>
          </a:p>
          <a:p>
            <a:r>
              <a:rPr lang="en-GB" sz="900" dirty="0" smtClean="0">
                <a:solidFill>
                  <a:srgbClr val="11A47A"/>
                </a:solidFill>
              </a:rPr>
              <a:t>• </a:t>
            </a:r>
            <a:r>
              <a:rPr lang="en-GB" sz="900" b="1" dirty="0" smtClean="0">
                <a:solidFill>
                  <a:schemeClr val="bg1">
                    <a:lumMod val="50000"/>
                  </a:schemeClr>
                </a:solidFill>
                <a:latin typeface="Rubik" panose="00000500000000000000" pitchFamily="2" charset="-79"/>
                <a:cs typeface="Rubik" panose="00000500000000000000" pitchFamily="2" charset="-79"/>
              </a:rPr>
              <a:t>Company </a:t>
            </a:r>
            <a:r>
              <a:rPr lang="en-GB" sz="900" b="1" dirty="0">
                <a:solidFill>
                  <a:schemeClr val="bg1">
                    <a:lumMod val="50000"/>
                  </a:schemeClr>
                </a:solidFill>
                <a:latin typeface="Rubik" panose="00000500000000000000" pitchFamily="2" charset="-79"/>
                <a:cs typeface="Rubik" panose="00000500000000000000" pitchFamily="2" charset="-79"/>
              </a:rPr>
              <a:t>News </a:t>
            </a:r>
            <a:r>
              <a:rPr lang="en-GB" sz="900" dirty="0">
                <a:solidFill>
                  <a:schemeClr val="bg1">
                    <a:lumMod val="50000"/>
                  </a:schemeClr>
                </a:solidFill>
                <a:latin typeface="Rubik" panose="00000500000000000000" pitchFamily="2" charset="-79"/>
                <a:cs typeface="Rubik" panose="00000500000000000000" pitchFamily="2" charset="-79"/>
              </a:rPr>
              <a:t>and </a:t>
            </a:r>
            <a:r>
              <a:rPr lang="en-GB" sz="900" b="1" dirty="0">
                <a:solidFill>
                  <a:schemeClr val="bg1">
                    <a:lumMod val="50000"/>
                  </a:schemeClr>
                </a:solidFill>
                <a:latin typeface="Rubik" panose="00000500000000000000" pitchFamily="2" charset="-79"/>
                <a:cs typeface="Rubik" panose="00000500000000000000" pitchFamily="2" charset="-79"/>
              </a:rPr>
              <a:t>Financial Deals </a:t>
            </a:r>
            <a:endParaRPr lang="en-GB" sz="900" b="1" dirty="0" smtClean="0">
              <a:solidFill>
                <a:schemeClr val="bg1">
                  <a:lumMod val="50000"/>
                </a:schemeClr>
              </a:solidFill>
              <a:latin typeface="Rubik" panose="00000500000000000000" pitchFamily="2" charset="-79"/>
              <a:cs typeface="Rubik" panose="00000500000000000000" pitchFamily="2" charset="-79"/>
            </a:endParaRPr>
          </a:p>
          <a:p>
            <a:r>
              <a:rPr lang="en-GB" sz="900" b="1" dirty="0">
                <a:solidFill>
                  <a:schemeClr val="bg1">
                    <a:lumMod val="50000"/>
                  </a:schemeClr>
                </a:solidFill>
                <a:latin typeface="Rubik" panose="00000500000000000000" pitchFamily="2" charset="-79"/>
                <a:cs typeface="Rubik" panose="00000500000000000000" pitchFamily="2" charset="-79"/>
              </a:rPr>
              <a:t> </a:t>
            </a:r>
            <a:r>
              <a:rPr lang="en-GB" sz="900" b="1" dirty="0" smtClean="0">
                <a:solidFill>
                  <a:schemeClr val="bg1">
                    <a:lumMod val="50000"/>
                  </a:schemeClr>
                </a:solidFill>
                <a:latin typeface="Rubik" panose="00000500000000000000" pitchFamily="2" charset="-79"/>
                <a:cs typeface="Rubik" panose="00000500000000000000" pitchFamily="2" charset="-79"/>
              </a:rPr>
              <a:t>  </a:t>
            </a:r>
            <a:r>
              <a:rPr lang="en-GB" sz="900" dirty="0" smtClean="0">
                <a:solidFill>
                  <a:schemeClr val="bg1">
                    <a:lumMod val="50000"/>
                  </a:schemeClr>
                </a:solidFill>
                <a:latin typeface="Rubik" panose="00000500000000000000" pitchFamily="2" charset="-79"/>
                <a:cs typeface="Rubik" panose="00000500000000000000" pitchFamily="2" charset="-79"/>
              </a:rPr>
              <a:t>tracked </a:t>
            </a:r>
            <a:r>
              <a:rPr lang="en-GB" sz="900" dirty="0">
                <a:solidFill>
                  <a:schemeClr val="bg1">
                    <a:lumMod val="50000"/>
                  </a:schemeClr>
                </a:solidFill>
                <a:latin typeface="Rubik" panose="00000500000000000000" pitchFamily="2" charset="-79"/>
                <a:cs typeface="Rubik" panose="00000500000000000000" pitchFamily="2" charset="-79"/>
              </a:rPr>
              <a:t>and updated daily</a:t>
            </a:r>
            <a:endParaRPr lang="en-GB" sz="850" dirty="0">
              <a:solidFill>
                <a:schemeClr val="bg1">
                  <a:lumMod val="50000"/>
                </a:schemeClr>
              </a:solidFill>
              <a:latin typeface="Rubik" panose="00000500000000000000" pitchFamily="2" charset="-79"/>
              <a:cs typeface="Rubik" panose="00000500000000000000" pitchFamily="2" charset="-79"/>
            </a:endParaRPr>
          </a:p>
        </p:txBody>
      </p:sp>
      <p:sp>
        <p:nvSpPr>
          <p:cNvPr id="22" name="TextBox 21"/>
          <p:cNvSpPr txBox="1"/>
          <p:nvPr/>
        </p:nvSpPr>
        <p:spPr>
          <a:xfrm>
            <a:off x="6585018" y="666395"/>
            <a:ext cx="1190579" cy="230832"/>
          </a:xfrm>
          <a:prstGeom prst="rect">
            <a:avLst/>
          </a:prstGeom>
          <a:noFill/>
        </p:spPr>
        <p:txBody>
          <a:bodyPr wrap="square" rtlCol="0">
            <a:spAutoFit/>
          </a:bodyPr>
          <a:lstStyle/>
          <a:p>
            <a:r>
              <a:rPr lang="en-GB" sz="900" b="1" dirty="0">
                <a:latin typeface="Rubik" panose="00000500000000000000" pitchFamily="2" charset="-79"/>
                <a:cs typeface="Rubik" panose="00000500000000000000" pitchFamily="2" charset="-79"/>
              </a:rPr>
              <a:t>COMPANIES</a:t>
            </a:r>
            <a:endParaRPr lang="en-GB" sz="900" dirty="0">
              <a:solidFill>
                <a:srgbClr val="2E273D"/>
              </a:solidFill>
              <a:latin typeface="Rubik" panose="00000500000000000000" pitchFamily="2" charset="-79"/>
              <a:cs typeface="Rubik" panose="00000500000000000000" pitchFamily="2" charset="-79"/>
            </a:endParaRPr>
          </a:p>
        </p:txBody>
      </p:sp>
      <p:sp>
        <p:nvSpPr>
          <p:cNvPr id="23" name="TextBox 22"/>
          <p:cNvSpPr txBox="1"/>
          <p:nvPr/>
        </p:nvSpPr>
        <p:spPr>
          <a:xfrm>
            <a:off x="9364237" y="946520"/>
            <a:ext cx="2501448" cy="2585323"/>
          </a:xfrm>
          <a:prstGeom prst="rect">
            <a:avLst/>
          </a:prstGeom>
          <a:solidFill>
            <a:schemeClr val="bg1"/>
          </a:solidFill>
        </p:spPr>
        <p:txBody>
          <a:bodyPr wrap="square" rtlCol="0">
            <a:spAutoFit/>
          </a:bodyPr>
          <a:lstStyle/>
          <a:p>
            <a:r>
              <a:rPr lang="en-GB" sz="900" b="1" dirty="0">
                <a:solidFill>
                  <a:schemeClr val="bg1">
                    <a:lumMod val="50000"/>
                  </a:schemeClr>
                </a:solidFill>
                <a:latin typeface="Rubik" panose="00000500000000000000" pitchFamily="2" charset="-79"/>
                <a:cs typeface="Rubik" panose="00000500000000000000" pitchFamily="2" charset="-79"/>
              </a:rPr>
              <a:t>6500+ Industry Profiles </a:t>
            </a:r>
            <a:r>
              <a:rPr lang="en-GB" sz="900" dirty="0" smtClean="0">
                <a:solidFill>
                  <a:schemeClr val="bg1">
                    <a:lumMod val="50000"/>
                  </a:schemeClr>
                </a:solidFill>
                <a:latin typeface="Rubik" panose="00000500000000000000" pitchFamily="2" charset="-79"/>
                <a:cs typeface="Rubik" panose="00000500000000000000" pitchFamily="2" charset="-79"/>
              </a:rPr>
              <a:t>including Porter's </a:t>
            </a:r>
            <a:r>
              <a:rPr lang="en-GB" sz="900" dirty="0">
                <a:solidFill>
                  <a:schemeClr val="bg1">
                    <a:lumMod val="50000"/>
                  </a:schemeClr>
                </a:solidFill>
                <a:latin typeface="Rubik" panose="00000500000000000000" pitchFamily="2" charset="-79"/>
                <a:cs typeface="Rubik" panose="00000500000000000000" pitchFamily="2" charset="-79"/>
              </a:rPr>
              <a:t>Five Forces </a:t>
            </a:r>
            <a:r>
              <a:rPr lang="en-GB" sz="900" dirty="0" smtClean="0">
                <a:solidFill>
                  <a:schemeClr val="bg1">
                    <a:lumMod val="50000"/>
                  </a:schemeClr>
                </a:solidFill>
                <a:latin typeface="Rubik" panose="00000500000000000000" pitchFamily="2" charset="-79"/>
                <a:cs typeface="Rubik" panose="00000500000000000000" pitchFamily="2" charset="-79"/>
              </a:rPr>
              <a:t>Analysis</a:t>
            </a:r>
          </a:p>
          <a:p>
            <a:endParaRPr lang="en-GB" sz="900" dirty="0">
              <a:solidFill>
                <a:schemeClr val="bg1">
                  <a:lumMod val="50000"/>
                </a:schemeClr>
              </a:solidFill>
              <a:latin typeface="Rubik" panose="00000500000000000000" pitchFamily="2" charset="-79"/>
              <a:cs typeface="Rubik" panose="00000500000000000000" pitchFamily="2" charset="-79"/>
            </a:endParaRPr>
          </a:p>
          <a:p>
            <a:r>
              <a:rPr lang="en-GB" sz="900" dirty="0">
                <a:solidFill>
                  <a:schemeClr val="bg1">
                    <a:lumMod val="50000"/>
                  </a:schemeClr>
                </a:solidFill>
                <a:latin typeface="Rubik" panose="00000500000000000000" pitchFamily="2" charset="-79"/>
                <a:cs typeface="Rubik" panose="00000500000000000000" pitchFamily="2" charset="-79"/>
              </a:rPr>
              <a:t>Market values, volumes, and </a:t>
            </a:r>
            <a:r>
              <a:rPr lang="en-GB" sz="900" dirty="0" smtClean="0">
                <a:solidFill>
                  <a:schemeClr val="bg1">
                    <a:lumMod val="50000"/>
                  </a:schemeClr>
                </a:solidFill>
                <a:latin typeface="Rubik" panose="00000500000000000000" pitchFamily="2" charset="-79"/>
                <a:cs typeface="Rubik" panose="00000500000000000000" pitchFamily="2" charset="-79"/>
              </a:rPr>
              <a:t>forecasts for </a:t>
            </a:r>
            <a:r>
              <a:rPr lang="en-GB" sz="900" dirty="0">
                <a:solidFill>
                  <a:schemeClr val="bg1">
                    <a:lumMod val="50000"/>
                  </a:schemeClr>
                </a:solidFill>
                <a:latin typeface="Rubik" panose="00000500000000000000" pitchFamily="2" charset="-79"/>
                <a:cs typeface="Rubik" panose="00000500000000000000" pitchFamily="2" charset="-79"/>
              </a:rPr>
              <a:t>over </a:t>
            </a:r>
            <a:r>
              <a:rPr lang="en-GB" sz="900" b="1" dirty="0">
                <a:solidFill>
                  <a:schemeClr val="bg1">
                    <a:lumMod val="50000"/>
                  </a:schemeClr>
                </a:solidFill>
                <a:latin typeface="Rubik" panose="00000500000000000000" pitchFamily="2" charset="-79"/>
                <a:cs typeface="Rubik" panose="00000500000000000000" pitchFamily="2" charset="-79"/>
              </a:rPr>
              <a:t>120 industry sectors </a:t>
            </a:r>
            <a:r>
              <a:rPr lang="en-GB" sz="900" dirty="0">
                <a:solidFill>
                  <a:schemeClr val="bg1">
                    <a:lumMod val="50000"/>
                  </a:schemeClr>
                </a:solidFill>
                <a:latin typeface="Rubik" panose="00000500000000000000" pitchFamily="2" charset="-79"/>
                <a:cs typeface="Rubik" panose="00000500000000000000" pitchFamily="2" charset="-79"/>
              </a:rPr>
              <a:t>and </a:t>
            </a:r>
            <a:r>
              <a:rPr lang="en-GB" sz="900" b="1" dirty="0" smtClean="0">
                <a:solidFill>
                  <a:schemeClr val="bg1">
                    <a:lumMod val="50000"/>
                  </a:schemeClr>
                </a:solidFill>
                <a:latin typeface="Rubik" panose="00000500000000000000" pitchFamily="2" charset="-79"/>
                <a:cs typeface="Rubik" panose="00000500000000000000" pitchFamily="2" charset="-79"/>
              </a:rPr>
              <a:t>50 Countries</a:t>
            </a:r>
          </a:p>
          <a:p>
            <a:endParaRPr lang="en-GB" sz="900" b="1" dirty="0">
              <a:solidFill>
                <a:schemeClr val="bg1">
                  <a:lumMod val="50000"/>
                </a:schemeClr>
              </a:solidFill>
              <a:latin typeface="Rubik" panose="00000500000000000000" pitchFamily="2" charset="-79"/>
              <a:cs typeface="Rubik" panose="00000500000000000000" pitchFamily="2" charset="-79"/>
            </a:endParaRPr>
          </a:p>
          <a:p>
            <a:r>
              <a:rPr lang="en-GB" sz="900" b="1" dirty="0">
                <a:solidFill>
                  <a:schemeClr val="bg1">
                    <a:lumMod val="50000"/>
                  </a:schemeClr>
                </a:solidFill>
                <a:latin typeface="Rubik" panose="00000500000000000000" pitchFamily="2" charset="-79"/>
                <a:cs typeface="Rubik" panose="00000500000000000000" pitchFamily="2" charset="-79"/>
              </a:rPr>
              <a:t>Theme Reports </a:t>
            </a:r>
            <a:r>
              <a:rPr lang="en-GB" sz="900" dirty="0">
                <a:solidFill>
                  <a:schemeClr val="bg1">
                    <a:lumMod val="50000"/>
                  </a:schemeClr>
                </a:solidFill>
                <a:latin typeface="Rubik" panose="00000500000000000000" pitchFamily="2" charset="-79"/>
                <a:cs typeface="Rubik" panose="00000500000000000000" pitchFamily="2" charset="-79"/>
              </a:rPr>
              <a:t>look into topics </a:t>
            </a:r>
            <a:r>
              <a:rPr lang="en-GB" sz="900" dirty="0" smtClean="0">
                <a:solidFill>
                  <a:schemeClr val="bg1">
                    <a:lumMod val="50000"/>
                  </a:schemeClr>
                </a:solidFill>
                <a:latin typeface="Rubik" panose="00000500000000000000" pitchFamily="2" charset="-79"/>
                <a:cs typeface="Rubik" panose="00000500000000000000" pitchFamily="2" charset="-79"/>
              </a:rPr>
              <a:t>or megatrends </a:t>
            </a:r>
            <a:r>
              <a:rPr lang="en-GB" sz="900" dirty="0">
                <a:solidFill>
                  <a:schemeClr val="bg1">
                    <a:lumMod val="50000"/>
                  </a:schemeClr>
                </a:solidFill>
                <a:latin typeface="Rubik" panose="00000500000000000000" pitchFamily="2" charset="-79"/>
                <a:cs typeface="Rubik" panose="00000500000000000000" pitchFamily="2" charset="-79"/>
              </a:rPr>
              <a:t>set to have far </a:t>
            </a:r>
            <a:r>
              <a:rPr lang="en-GB" sz="900" dirty="0" smtClean="0">
                <a:solidFill>
                  <a:schemeClr val="bg1">
                    <a:lumMod val="50000"/>
                  </a:schemeClr>
                </a:solidFill>
                <a:latin typeface="Rubik" panose="00000500000000000000" pitchFamily="2" charset="-79"/>
                <a:cs typeface="Rubik" panose="00000500000000000000" pitchFamily="2" charset="-79"/>
              </a:rPr>
              <a:t>reaching impact </a:t>
            </a:r>
            <a:r>
              <a:rPr lang="en-GB" sz="900" dirty="0">
                <a:solidFill>
                  <a:schemeClr val="bg1">
                    <a:lumMod val="50000"/>
                  </a:schemeClr>
                </a:solidFill>
                <a:latin typeface="Rubik" panose="00000500000000000000" pitchFamily="2" charset="-79"/>
                <a:cs typeface="Rubik" panose="00000500000000000000" pitchFamily="2" charset="-79"/>
              </a:rPr>
              <a:t>on the world around </a:t>
            </a:r>
            <a:r>
              <a:rPr lang="en-GB" sz="900" dirty="0" smtClean="0">
                <a:solidFill>
                  <a:schemeClr val="bg1">
                    <a:lumMod val="50000"/>
                  </a:schemeClr>
                </a:solidFill>
                <a:latin typeface="Rubik" panose="00000500000000000000" pitchFamily="2" charset="-79"/>
                <a:cs typeface="Rubik" panose="00000500000000000000" pitchFamily="2" charset="-79"/>
              </a:rPr>
              <a:t>us</a:t>
            </a:r>
          </a:p>
          <a:p>
            <a:endParaRPr lang="en-GB" sz="900" dirty="0">
              <a:solidFill>
                <a:schemeClr val="bg1">
                  <a:lumMod val="50000"/>
                </a:schemeClr>
              </a:solidFill>
              <a:latin typeface="Rubik" panose="00000500000000000000" pitchFamily="2" charset="-79"/>
              <a:cs typeface="Rubik" panose="00000500000000000000" pitchFamily="2" charset="-79"/>
            </a:endParaRPr>
          </a:p>
          <a:p>
            <a:r>
              <a:rPr lang="en-GB" sz="900" b="1" dirty="0">
                <a:solidFill>
                  <a:schemeClr val="bg1">
                    <a:lumMod val="50000"/>
                  </a:schemeClr>
                </a:solidFill>
                <a:latin typeface="Rubik" panose="00000500000000000000" pitchFamily="2" charset="-79"/>
                <a:cs typeface="Rubik" panose="00000500000000000000" pitchFamily="2" charset="-79"/>
              </a:rPr>
              <a:t>250+ Industry Case Studies </a:t>
            </a:r>
            <a:r>
              <a:rPr lang="en-GB" sz="900" dirty="0" smtClean="0">
                <a:solidFill>
                  <a:schemeClr val="bg1">
                    <a:lumMod val="50000"/>
                  </a:schemeClr>
                </a:solidFill>
                <a:latin typeface="Rubik" panose="00000500000000000000" pitchFamily="2" charset="-79"/>
                <a:cs typeface="Rubik" panose="00000500000000000000" pitchFamily="2" charset="-79"/>
              </a:rPr>
              <a:t>provide in-depth </a:t>
            </a:r>
            <a:r>
              <a:rPr lang="en-GB" sz="900" dirty="0">
                <a:solidFill>
                  <a:schemeClr val="bg1">
                    <a:lumMod val="50000"/>
                  </a:schemeClr>
                </a:solidFill>
                <a:latin typeface="Rubik" panose="00000500000000000000" pitchFamily="2" charset="-79"/>
                <a:cs typeface="Rubik" panose="00000500000000000000" pitchFamily="2" charset="-79"/>
              </a:rPr>
              <a:t>analysis of trends and </a:t>
            </a:r>
            <a:r>
              <a:rPr lang="en-GB" sz="900" dirty="0" smtClean="0">
                <a:solidFill>
                  <a:schemeClr val="bg1">
                    <a:lumMod val="50000"/>
                  </a:schemeClr>
                </a:solidFill>
                <a:latin typeface="Rubik" panose="00000500000000000000" pitchFamily="2" charset="-79"/>
                <a:cs typeface="Rubik" panose="00000500000000000000" pitchFamily="2" charset="-79"/>
              </a:rPr>
              <a:t>issues affecting </a:t>
            </a:r>
            <a:r>
              <a:rPr lang="en-GB" sz="900" dirty="0">
                <a:solidFill>
                  <a:schemeClr val="bg1">
                    <a:lumMod val="50000"/>
                  </a:schemeClr>
                </a:solidFill>
                <a:latin typeface="Rubik" panose="00000500000000000000" pitchFamily="2" charset="-79"/>
                <a:cs typeface="Rubik" panose="00000500000000000000" pitchFamily="2" charset="-79"/>
              </a:rPr>
              <a:t>global </a:t>
            </a:r>
            <a:r>
              <a:rPr lang="en-GB" sz="900" dirty="0" smtClean="0">
                <a:solidFill>
                  <a:schemeClr val="bg1">
                    <a:lumMod val="50000"/>
                  </a:schemeClr>
                </a:solidFill>
                <a:latin typeface="Rubik" panose="00000500000000000000" pitchFamily="2" charset="-79"/>
                <a:cs typeface="Rubik" panose="00000500000000000000" pitchFamily="2" charset="-79"/>
              </a:rPr>
              <a:t>markets</a:t>
            </a:r>
          </a:p>
          <a:p>
            <a:endParaRPr lang="en-GB" sz="900" dirty="0" smtClean="0">
              <a:solidFill>
                <a:schemeClr val="bg1">
                  <a:lumMod val="50000"/>
                </a:schemeClr>
              </a:solidFill>
              <a:latin typeface="Rubik" panose="00000500000000000000" pitchFamily="2" charset="-79"/>
              <a:cs typeface="Rubik" panose="00000500000000000000" pitchFamily="2" charset="-79"/>
            </a:endParaRPr>
          </a:p>
          <a:p>
            <a:r>
              <a:rPr lang="en-GB" sz="900" b="1" dirty="0">
                <a:solidFill>
                  <a:schemeClr val="bg1">
                    <a:lumMod val="50000"/>
                  </a:schemeClr>
                </a:solidFill>
                <a:latin typeface="Rubik" panose="00000500000000000000" pitchFamily="2" charset="-79"/>
                <a:cs typeface="Rubik" panose="00000500000000000000" pitchFamily="2" charset="-79"/>
              </a:rPr>
              <a:t>Industry Value Chain reports </a:t>
            </a:r>
            <a:r>
              <a:rPr lang="en-GB" sz="900" dirty="0" smtClean="0">
                <a:solidFill>
                  <a:schemeClr val="bg1">
                    <a:lumMod val="50000"/>
                  </a:schemeClr>
                </a:solidFill>
                <a:latin typeface="Rubik" panose="00000500000000000000" pitchFamily="2" charset="-79"/>
                <a:cs typeface="Rubik" panose="00000500000000000000" pitchFamily="2" charset="-79"/>
              </a:rPr>
              <a:t>reveal and </a:t>
            </a:r>
            <a:r>
              <a:rPr lang="en-GB" sz="900" dirty="0">
                <a:solidFill>
                  <a:schemeClr val="bg1">
                    <a:lumMod val="50000"/>
                  </a:schemeClr>
                </a:solidFill>
                <a:latin typeface="Rubik" panose="00000500000000000000" pitchFamily="2" charset="-79"/>
                <a:cs typeface="Rubik" panose="00000500000000000000" pitchFamily="2" charset="-79"/>
              </a:rPr>
              <a:t>analyse all segments of the </a:t>
            </a:r>
            <a:r>
              <a:rPr lang="en-GB" sz="900" dirty="0" smtClean="0">
                <a:solidFill>
                  <a:schemeClr val="bg1">
                    <a:lumMod val="50000"/>
                  </a:schemeClr>
                </a:solidFill>
                <a:latin typeface="Rubik" panose="00000500000000000000" pitchFamily="2" charset="-79"/>
                <a:cs typeface="Rubik" panose="00000500000000000000" pitchFamily="2" charset="-79"/>
              </a:rPr>
              <a:t>value chain</a:t>
            </a:r>
            <a:r>
              <a:rPr lang="en-GB" sz="900" dirty="0">
                <a:solidFill>
                  <a:schemeClr val="bg1">
                    <a:lumMod val="50000"/>
                  </a:schemeClr>
                </a:solidFill>
                <a:latin typeface="Rubik" panose="00000500000000000000" pitchFamily="2" charset="-79"/>
                <a:cs typeface="Rubik" panose="00000500000000000000" pitchFamily="2" charset="-79"/>
              </a:rPr>
              <a:t>, leading players, and </a:t>
            </a:r>
            <a:r>
              <a:rPr lang="en-GB" sz="900" dirty="0" smtClean="0">
                <a:solidFill>
                  <a:schemeClr val="bg1">
                    <a:lumMod val="50000"/>
                  </a:schemeClr>
                </a:solidFill>
                <a:latin typeface="Rubik" panose="00000500000000000000" pitchFamily="2" charset="-79"/>
                <a:cs typeface="Rubik" panose="00000500000000000000" pitchFamily="2" charset="-79"/>
              </a:rPr>
              <a:t>burning issues</a:t>
            </a:r>
            <a:endParaRPr lang="en-GB" sz="900" dirty="0">
              <a:solidFill>
                <a:schemeClr val="bg1">
                  <a:lumMod val="50000"/>
                </a:schemeClr>
              </a:solidFill>
              <a:latin typeface="Rubik" panose="00000500000000000000" pitchFamily="2" charset="-79"/>
              <a:cs typeface="Rubik" panose="00000500000000000000" pitchFamily="2" charset="-79"/>
            </a:endParaRPr>
          </a:p>
        </p:txBody>
      </p:sp>
      <p:sp>
        <p:nvSpPr>
          <p:cNvPr id="24" name="TextBox 23"/>
          <p:cNvSpPr txBox="1"/>
          <p:nvPr/>
        </p:nvSpPr>
        <p:spPr>
          <a:xfrm>
            <a:off x="9364237" y="666395"/>
            <a:ext cx="1190579" cy="230832"/>
          </a:xfrm>
          <a:prstGeom prst="rect">
            <a:avLst/>
          </a:prstGeom>
          <a:noFill/>
        </p:spPr>
        <p:txBody>
          <a:bodyPr wrap="square" rtlCol="0">
            <a:spAutoFit/>
          </a:bodyPr>
          <a:lstStyle/>
          <a:p>
            <a:r>
              <a:rPr lang="en-GB" sz="900" b="1" dirty="0">
                <a:latin typeface="Rubik" panose="00000500000000000000" pitchFamily="2" charset="-79"/>
                <a:cs typeface="Rubik" panose="00000500000000000000" pitchFamily="2" charset="-79"/>
              </a:rPr>
              <a:t>INDUSTRIES</a:t>
            </a:r>
            <a:endParaRPr lang="en-GB" sz="900" dirty="0">
              <a:solidFill>
                <a:srgbClr val="2E273D"/>
              </a:solidFill>
              <a:latin typeface="Rubik" panose="00000500000000000000" pitchFamily="2" charset="-79"/>
              <a:cs typeface="Rubik" panose="00000500000000000000" pitchFamily="2" charset="-79"/>
            </a:endParaRPr>
          </a:p>
        </p:txBody>
      </p:sp>
      <p:sp>
        <p:nvSpPr>
          <p:cNvPr id="26" name="TextBox 25"/>
          <p:cNvSpPr txBox="1"/>
          <p:nvPr/>
        </p:nvSpPr>
        <p:spPr>
          <a:xfrm>
            <a:off x="6637679" y="4718714"/>
            <a:ext cx="1190579" cy="230832"/>
          </a:xfrm>
          <a:prstGeom prst="rect">
            <a:avLst/>
          </a:prstGeom>
          <a:noFill/>
        </p:spPr>
        <p:txBody>
          <a:bodyPr wrap="square" rtlCol="0">
            <a:spAutoFit/>
          </a:bodyPr>
          <a:lstStyle/>
          <a:p>
            <a:r>
              <a:rPr lang="en-US" sz="900" b="1" dirty="0" smtClean="0">
                <a:solidFill>
                  <a:srgbClr val="2E273D"/>
                </a:solidFill>
                <a:latin typeface="Rubik" panose="00000500000000000000" pitchFamily="2" charset="-79"/>
                <a:cs typeface="Rubik" panose="00000500000000000000" pitchFamily="2" charset="-79"/>
              </a:rPr>
              <a:t>DATA &amp; TOOLS</a:t>
            </a:r>
            <a:endParaRPr lang="en-GB" sz="900" dirty="0">
              <a:solidFill>
                <a:srgbClr val="2E273D"/>
              </a:solidFill>
              <a:latin typeface="Rubik" panose="00000500000000000000" pitchFamily="2" charset="-79"/>
              <a:cs typeface="Rubik" panose="00000500000000000000" pitchFamily="2" charset="-79"/>
            </a:endParaRPr>
          </a:p>
        </p:txBody>
      </p:sp>
      <p:sp>
        <p:nvSpPr>
          <p:cNvPr id="27" name="TextBox 26"/>
          <p:cNvSpPr txBox="1"/>
          <p:nvPr/>
        </p:nvSpPr>
        <p:spPr>
          <a:xfrm>
            <a:off x="6678656" y="4965174"/>
            <a:ext cx="2926080" cy="1615827"/>
          </a:xfrm>
          <a:prstGeom prst="rect">
            <a:avLst/>
          </a:prstGeom>
          <a:noFill/>
        </p:spPr>
        <p:txBody>
          <a:bodyPr wrap="square" rtlCol="0">
            <a:spAutoFit/>
          </a:bodyPr>
          <a:lstStyle/>
          <a:p>
            <a:r>
              <a:rPr lang="en-GB" sz="900" dirty="0">
                <a:solidFill>
                  <a:schemeClr val="bg1">
                    <a:lumMod val="50000"/>
                  </a:schemeClr>
                </a:solidFill>
                <a:latin typeface="Rubik" panose="00000500000000000000" pitchFamily="2" charset="-79"/>
                <a:cs typeface="Rubik" panose="00000500000000000000" pitchFamily="2" charset="-79"/>
              </a:rPr>
              <a:t>Screen companies and build lists </a:t>
            </a:r>
            <a:r>
              <a:rPr lang="en-GB" sz="900" dirty="0" smtClean="0">
                <a:solidFill>
                  <a:schemeClr val="bg1">
                    <a:lumMod val="50000"/>
                  </a:schemeClr>
                </a:solidFill>
                <a:latin typeface="Rubik" panose="00000500000000000000" pitchFamily="2" charset="-79"/>
                <a:cs typeface="Rubik" panose="00000500000000000000" pitchFamily="2" charset="-79"/>
              </a:rPr>
              <a:t>of potential </a:t>
            </a:r>
            <a:r>
              <a:rPr lang="en-GB" sz="900" dirty="0">
                <a:solidFill>
                  <a:schemeClr val="bg1">
                    <a:lumMod val="50000"/>
                  </a:schemeClr>
                </a:solidFill>
                <a:latin typeface="Rubik" panose="00000500000000000000" pitchFamily="2" charset="-79"/>
                <a:cs typeface="Rubik" panose="00000500000000000000" pitchFamily="2" charset="-79"/>
              </a:rPr>
              <a:t>business partners, clients</a:t>
            </a:r>
            <a:r>
              <a:rPr lang="en-GB" sz="900" dirty="0" smtClean="0">
                <a:solidFill>
                  <a:schemeClr val="bg1">
                    <a:lumMod val="50000"/>
                  </a:schemeClr>
                </a:solidFill>
                <a:latin typeface="Rubik" panose="00000500000000000000" pitchFamily="2" charset="-79"/>
                <a:cs typeface="Rubik" panose="00000500000000000000" pitchFamily="2" charset="-79"/>
              </a:rPr>
              <a:t>, and </a:t>
            </a:r>
            <a:r>
              <a:rPr lang="en-GB" sz="900" dirty="0">
                <a:solidFill>
                  <a:schemeClr val="bg1">
                    <a:lumMod val="50000"/>
                  </a:schemeClr>
                </a:solidFill>
                <a:latin typeface="Rubik" panose="00000500000000000000" pitchFamily="2" charset="-79"/>
                <a:cs typeface="Rubik" panose="00000500000000000000" pitchFamily="2" charset="-79"/>
              </a:rPr>
              <a:t>investment targets from </a:t>
            </a:r>
            <a:r>
              <a:rPr lang="en-GB" sz="900" dirty="0" smtClean="0">
                <a:solidFill>
                  <a:schemeClr val="bg1">
                    <a:lumMod val="50000"/>
                  </a:schemeClr>
                </a:solidFill>
                <a:latin typeface="Rubik" panose="00000500000000000000" pitchFamily="2" charset="-79"/>
                <a:cs typeface="Rubik" panose="00000500000000000000" pitchFamily="2" charset="-79"/>
              </a:rPr>
              <a:t>our database </a:t>
            </a:r>
            <a:r>
              <a:rPr lang="en-GB" sz="900" dirty="0">
                <a:solidFill>
                  <a:schemeClr val="bg1">
                    <a:lumMod val="50000"/>
                  </a:schemeClr>
                </a:solidFill>
                <a:latin typeface="Rubik" panose="00000500000000000000" pitchFamily="2" charset="-79"/>
                <a:cs typeface="Rubik" panose="00000500000000000000" pitchFamily="2" charset="-79"/>
              </a:rPr>
              <a:t>of </a:t>
            </a:r>
            <a:r>
              <a:rPr lang="en-GB" sz="900" b="1" dirty="0">
                <a:solidFill>
                  <a:schemeClr val="bg1">
                    <a:lumMod val="50000"/>
                  </a:schemeClr>
                </a:solidFill>
                <a:latin typeface="Rubik" panose="00000500000000000000" pitchFamily="2" charset="-79"/>
                <a:cs typeface="Rubik" panose="00000500000000000000" pitchFamily="2" charset="-79"/>
              </a:rPr>
              <a:t>over 500,000 </a:t>
            </a:r>
            <a:r>
              <a:rPr lang="en-GB" sz="900" b="1" dirty="0" smtClean="0">
                <a:solidFill>
                  <a:schemeClr val="bg1">
                    <a:lumMod val="50000"/>
                  </a:schemeClr>
                </a:solidFill>
                <a:latin typeface="Rubik" panose="00000500000000000000" pitchFamily="2" charset="-79"/>
                <a:cs typeface="Rubik" panose="00000500000000000000" pitchFamily="2" charset="-79"/>
              </a:rPr>
              <a:t>companies</a:t>
            </a:r>
          </a:p>
          <a:p>
            <a:endParaRPr lang="en-GB" sz="900" b="1" dirty="0">
              <a:solidFill>
                <a:schemeClr val="bg1">
                  <a:lumMod val="50000"/>
                </a:schemeClr>
              </a:solidFill>
              <a:latin typeface="Rubik" panose="00000500000000000000" pitchFamily="2" charset="-79"/>
              <a:cs typeface="Rubik" panose="00000500000000000000" pitchFamily="2" charset="-79"/>
            </a:endParaRPr>
          </a:p>
          <a:p>
            <a:r>
              <a:rPr lang="en-GB" sz="900" b="1" dirty="0" err="1">
                <a:solidFill>
                  <a:schemeClr val="bg1">
                    <a:lumMod val="50000"/>
                  </a:schemeClr>
                </a:solidFill>
                <a:latin typeface="Rubik" panose="00000500000000000000" pitchFamily="2" charset="-79"/>
                <a:cs typeface="Rubik" panose="00000500000000000000" pitchFamily="2" charset="-79"/>
              </a:rPr>
              <a:t>Chartbooks</a:t>
            </a:r>
            <a:r>
              <a:rPr lang="en-GB" sz="900" b="1" dirty="0">
                <a:solidFill>
                  <a:schemeClr val="bg1">
                    <a:lumMod val="50000"/>
                  </a:schemeClr>
                </a:solidFill>
                <a:latin typeface="Rubik" panose="00000500000000000000" pitchFamily="2" charset="-79"/>
                <a:cs typeface="Rubik" panose="00000500000000000000" pitchFamily="2" charset="-79"/>
              </a:rPr>
              <a:t> </a:t>
            </a:r>
            <a:r>
              <a:rPr lang="en-GB" sz="900" dirty="0">
                <a:solidFill>
                  <a:schemeClr val="bg1">
                    <a:lumMod val="50000"/>
                  </a:schemeClr>
                </a:solidFill>
                <a:latin typeface="Rubik" panose="00000500000000000000" pitchFamily="2" charset="-79"/>
                <a:cs typeface="Rubik" panose="00000500000000000000" pitchFamily="2" charset="-79"/>
              </a:rPr>
              <a:t>provide quick </a:t>
            </a:r>
            <a:r>
              <a:rPr lang="en-GB" sz="900" dirty="0" smtClean="0">
                <a:solidFill>
                  <a:schemeClr val="bg1">
                    <a:lumMod val="50000"/>
                  </a:schemeClr>
                </a:solidFill>
                <a:latin typeface="Rubik" panose="00000500000000000000" pitchFamily="2" charset="-79"/>
                <a:cs typeface="Rubik" panose="00000500000000000000" pitchFamily="2" charset="-79"/>
              </a:rPr>
              <a:t>to understand </a:t>
            </a:r>
            <a:r>
              <a:rPr lang="en-GB" sz="900" dirty="0">
                <a:solidFill>
                  <a:schemeClr val="bg1">
                    <a:lumMod val="50000"/>
                  </a:schemeClr>
                </a:solidFill>
                <a:latin typeface="Rubik" panose="00000500000000000000" pitchFamily="2" charset="-79"/>
                <a:cs typeface="Rubik" panose="00000500000000000000" pitchFamily="2" charset="-79"/>
              </a:rPr>
              <a:t>visual analysis on a </a:t>
            </a:r>
            <a:r>
              <a:rPr lang="en-GB" sz="900" dirty="0" smtClean="0">
                <a:solidFill>
                  <a:schemeClr val="bg1">
                    <a:lumMod val="50000"/>
                  </a:schemeClr>
                </a:solidFill>
                <a:latin typeface="Rubik" panose="00000500000000000000" pitchFamily="2" charset="-79"/>
                <a:cs typeface="Rubik" panose="00000500000000000000" pitchFamily="2" charset="-79"/>
              </a:rPr>
              <a:t>variety of </a:t>
            </a:r>
            <a:r>
              <a:rPr lang="en-GB" sz="900" dirty="0">
                <a:solidFill>
                  <a:schemeClr val="bg1">
                    <a:lumMod val="50000"/>
                  </a:schemeClr>
                </a:solidFill>
                <a:latin typeface="Rubik" panose="00000500000000000000" pitchFamily="2" charset="-79"/>
                <a:cs typeface="Rubik" panose="00000500000000000000" pitchFamily="2" charset="-79"/>
              </a:rPr>
              <a:t>sectors, topics and </a:t>
            </a:r>
            <a:r>
              <a:rPr lang="en-GB" sz="900" dirty="0" smtClean="0">
                <a:solidFill>
                  <a:schemeClr val="bg1">
                    <a:lumMod val="50000"/>
                  </a:schemeClr>
                </a:solidFill>
                <a:latin typeface="Rubik" panose="00000500000000000000" pitchFamily="2" charset="-79"/>
                <a:cs typeface="Rubik" panose="00000500000000000000" pitchFamily="2" charset="-79"/>
              </a:rPr>
              <a:t>indicators</a:t>
            </a:r>
          </a:p>
          <a:p>
            <a:endParaRPr lang="en-GB" sz="900" dirty="0">
              <a:solidFill>
                <a:schemeClr val="bg1">
                  <a:lumMod val="50000"/>
                </a:schemeClr>
              </a:solidFill>
              <a:latin typeface="Rubik" panose="00000500000000000000" pitchFamily="2" charset="-79"/>
              <a:cs typeface="Rubik" panose="00000500000000000000" pitchFamily="2" charset="-79"/>
            </a:endParaRPr>
          </a:p>
          <a:p>
            <a:r>
              <a:rPr lang="en-GB" sz="900" b="1" dirty="0">
                <a:solidFill>
                  <a:schemeClr val="bg1">
                    <a:lumMod val="50000"/>
                  </a:schemeClr>
                </a:solidFill>
                <a:latin typeface="Rubik" panose="00000500000000000000" pitchFamily="2" charset="-79"/>
                <a:cs typeface="Rubik" panose="00000500000000000000" pitchFamily="2" charset="-79"/>
              </a:rPr>
              <a:t>Influencer Tools </a:t>
            </a:r>
            <a:r>
              <a:rPr lang="en-GB" sz="900" dirty="0">
                <a:solidFill>
                  <a:schemeClr val="bg1">
                    <a:lumMod val="50000"/>
                  </a:schemeClr>
                </a:solidFill>
                <a:latin typeface="Rubik" panose="00000500000000000000" pitchFamily="2" charset="-79"/>
                <a:cs typeface="Rubik" panose="00000500000000000000" pitchFamily="2" charset="-79"/>
              </a:rPr>
              <a:t>identify and </a:t>
            </a:r>
            <a:r>
              <a:rPr lang="en-GB" sz="900" dirty="0" smtClean="0">
                <a:solidFill>
                  <a:schemeClr val="bg1">
                    <a:lumMod val="50000"/>
                  </a:schemeClr>
                </a:solidFill>
                <a:latin typeface="Rubik" panose="00000500000000000000" pitchFamily="2" charset="-79"/>
                <a:cs typeface="Rubik" panose="00000500000000000000" pitchFamily="2" charset="-79"/>
              </a:rPr>
              <a:t>track crucial </a:t>
            </a:r>
            <a:r>
              <a:rPr lang="en-GB" sz="900" dirty="0">
                <a:solidFill>
                  <a:schemeClr val="bg1">
                    <a:lumMod val="50000"/>
                  </a:schemeClr>
                </a:solidFill>
                <a:latin typeface="Rubik" panose="00000500000000000000" pitchFamily="2" charset="-79"/>
                <a:cs typeface="Rubik" panose="00000500000000000000" pitchFamily="2" charset="-79"/>
              </a:rPr>
              <a:t>insights from leading </a:t>
            </a:r>
            <a:r>
              <a:rPr lang="en-GB" sz="900" dirty="0" smtClean="0">
                <a:solidFill>
                  <a:schemeClr val="bg1">
                    <a:lumMod val="50000"/>
                  </a:schemeClr>
                </a:solidFill>
                <a:latin typeface="Rubik" panose="00000500000000000000" pitchFamily="2" charset="-79"/>
                <a:cs typeface="Rubik" panose="00000500000000000000" pitchFamily="2" charset="-79"/>
              </a:rPr>
              <a:t>digital influencers </a:t>
            </a:r>
            <a:r>
              <a:rPr lang="en-GB" sz="900" dirty="0">
                <a:solidFill>
                  <a:schemeClr val="bg1">
                    <a:lumMod val="50000"/>
                  </a:schemeClr>
                </a:solidFill>
                <a:latin typeface="Rubik" panose="00000500000000000000" pitchFamily="2" charset="-79"/>
                <a:cs typeface="Rubik" panose="00000500000000000000" pitchFamily="2" charset="-79"/>
              </a:rPr>
              <a:t>on the key issues relating </a:t>
            </a:r>
            <a:r>
              <a:rPr lang="en-GB" sz="900" dirty="0" smtClean="0">
                <a:solidFill>
                  <a:schemeClr val="bg1">
                    <a:lumMod val="50000"/>
                  </a:schemeClr>
                </a:solidFill>
                <a:latin typeface="Rubik" panose="00000500000000000000" pitchFamily="2" charset="-79"/>
                <a:cs typeface="Rubik" panose="00000500000000000000" pitchFamily="2" charset="-79"/>
              </a:rPr>
              <a:t>to key </a:t>
            </a:r>
            <a:r>
              <a:rPr lang="en-GB" sz="900" dirty="0">
                <a:solidFill>
                  <a:schemeClr val="bg1">
                    <a:lumMod val="50000"/>
                  </a:schemeClr>
                </a:solidFill>
                <a:latin typeface="Rubik" panose="00000500000000000000" pitchFamily="2" charset="-79"/>
                <a:cs typeface="Rubik" panose="00000500000000000000" pitchFamily="2" charset="-79"/>
              </a:rPr>
              <a:t>sectors, issues or themes</a:t>
            </a:r>
            <a:endParaRPr lang="en-GB" sz="850" dirty="0">
              <a:solidFill>
                <a:schemeClr val="bg1">
                  <a:lumMod val="50000"/>
                </a:schemeClr>
              </a:solidFill>
              <a:latin typeface="Rubik" panose="00000500000000000000" pitchFamily="2" charset="-79"/>
              <a:cs typeface="Rubik" panose="00000500000000000000" pitchFamily="2" charset="-79"/>
            </a:endParaRPr>
          </a:p>
        </p:txBody>
      </p:sp>
      <p:sp>
        <p:nvSpPr>
          <p:cNvPr id="28" name="TextBox 27"/>
          <p:cNvSpPr txBox="1"/>
          <p:nvPr/>
        </p:nvSpPr>
        <p:spPr>
          <a:xfrm>
            <a:off x="9874152" y="4720161"/>
            <a:ext cx="1812192" cy="230832"/>
          </a:xfrm>
          <a:prstGeom prst="rect">
            <a:avLst/>
          </a:prstGeom>
          <a:noFill/>
        </p:spPr>
        <p:txBody>
          <a:bodyPr wrap="square" rtlCol="0">
            <a:spAutoFit/>
          </a:bodyPr>
          <a:lstStyle/>
          <a:p>
            <a:r>
              <a:rPr lang="en-GB" sz="900" b="1" dirty="0">
                <a:solidFill>
                  <a:srgbClr val="2E273D"/>
                </a:solidFill>
                <a:latin typeface="Rubik" panose="00000500000000000000" pitchFamily="2" charset="-79"/>
                <a:cs typeface="Rubik" panose="00000500000000000000" pitchFamily="2" charset="-79"/>
              </a:rPr>
              <a:t>COUNTRIES &amp; CITIES</a:t>
            </a:r>
            <a:endParaRPr lang="en-GB" sz="900" dirty="0">
              <a:solidFill>
                <a:srgbClr val="2E273D"/>
              </a:solidFill>
              <a:latin typeface="Rubik" panose="00000500000000000000" pitchFamily="2" charset="-79"/>
              <a:cs typeface="Rubik" panose="00000500000000000000" pitchFamily="2" charset="-79"/>
            </a:endParaRPr>
          </a:p>
        </p:txBody>
      </p:sp>
      <p:sp>
        <p:nvSpPr>
          <p:cNvPr id="29" name="TextBox 28"/>
          <p:cNvSpPr txBox="1"/>
          <p:nvPr/>
        </p:nvSpPr>
        <p:spPr>
          <a:xfrm>
            <a:off x="9874152" y="4965174"/>
            <a:ext cx="1812192" cy="1338828"/>
          </a:xfrm>
          <a:prstGeom prst="rect">
            <a:avLst/>
          </a:prstGeom>
          <a:noFill/>
        </p:spPr>
        <p:txBody>
          <a:bodyPr wrap="square" rtlCol="0">
            <a:spAutoFit/>
          </a:bodyPr>
          <a:lstStyle/>
          <a:p>
            <a:r>
              <a:rPr lang="en-GB" sz="900" dirty="0">
                <a:solidFill>
                  <a:schemeClr val="bg1">
                    <a:lumMod val="50000"/>
                  </a:schemeClr>
                </a:solidFill>
                <a:latin typeface="Rubik" panose="00000500000000000000" pitchFamily="2" charset="-79"/>
                <a:cs typeface="Rubik" panose="00000500000000000000" pitchFamily="2" charset="-79"/>
              </a:rPr>
              <a:t>Key socio and macroeconomic </a:t>
            </a:r>
            <a:r>
              <a:rPr lang="en-GB" sz="900" dirty="0" smtClean="0">
                <a:solidFill>
                  <a:schemeClr val="bg1">
                    <a:lumMod val="50000"/>
                  </a:schemeClr>
                </a:solidFill>
                <a:latin typeface="Rubik" panose="00000500000000000000" pitchFamily="2" charset="-79"/>
                <a:cs typeface="Rubik" panose="00000500000000000000" pitchFamily="2" charset="-79"/>
              </a:rPr>
              <a:t>indicators for </a:t>
            </a:r>
            <a:r>
              <a:rPr lang="en-GB" sz="900" dirty="0">
                <a:solidFill>
                  <a:schemeClr val="bg1">
                    <a:lumMod val="50000"/>
                  </a:schemeClr>
                </a:solidFill>
                <a:latin typeface="Rubik" panose="00000500000000000000" pitchFamily="2" charset="-79"/>
                <a:cs typeface="Rubik" panose="00000500000000000000" pitchFamily="2" charset="-79"/>
              </a:rPr>
              <a:t>more than </a:t>
            </a:r>
            <a:r>
              <a:rPr lang="en-GB" sz="900" b="1" dirty="0">
                <a:solidFill>
                  <a:schemeClr val="bg1">
                    <a:lumMod val="50000"/>
                  </a:schemeClr>
                </a:solidFill>
                <a:latin typeface="Rubik" panose="00000500000000000000" pitchFamily="2" charset="-79"/>
                <a:cs typeface="Rubik" panose="00000500000000000000" pitchFamily="2" charset="-79"/>
              </a:rPr>
              <a:t>200 countries </a:t>
            </a:r>
            <a:r>
              <a:rPr lang="en-GB" sz="900" dirty="0">
                <a:solidFill>
                  <a:schemeClr val="bg1">
                    <a:lumMod val="50000"/>
                  </a:schemeClr>
                </a:solidFill>
                <a:latin typeface="Rubik" panose="00000500000000000000" pitchFamily="2" charset="-79"/>
                <a:cs typeface="Rubik" panose="00000500000000000000" pitchFamily="2" charset="-79"/>
              </a:rPr>
              <a:t>and </a:t>
            </a:r>
            <a:r>
              <a:rPr lang="en-GB" sz="900" b="1" dirty="0" smtClean="0">
                <a:solidFill>
                  <a:schemeClr val="bg1">
                    <a:lumMod val="50000"/>
                  </a:schemeClr>
                </a:solidFill>
                <a:latin typeface="Rubik" panose="00000500000000000000" pitchFamily="2" charset="-79"/>
                <a:cs typeface="Rubik" panose="00000500000000000000" pitchFamily="2" charset="-79"/>
              </a:rPr>
              <a:t>1950 Cities</a:t>
            </a:r>
          </a:p>
          <a:p>
            <a:endParaRPr lang="en-GB" sz="900" b="1" dirty="0">
              <a:solidFill>
                <a:schemeClr val="bg1">
                  <a:lumMod val="50000"/>
                </a:schemeClr>
              </a:solidFill>
              <a:latin typeface="Rubik" panose="00000500000000000000" pitchFamily="2" charset="-79"/>
              <a:cs typeface="Rubik" panose="00000500000000000000" pitchFamily="2" charset="-79"/>
            </a:endParaRPr>
          </a:p>
          <a:p>
            <a:r>
              <a:rPr lang="en-GB" sz="900" b="1" dirty="0">
                <a:solidFill>
                  <a:schemeClr val="bg1">
                    <a:lumMod val="50000"/>
                  </a:schemeClr>
                </a:solidFill>
                <a:latin typeface="Rubik" panose="00000500000000000000" pitchFamily="2" charset="-79"/>
                <a:cs typeface="Rubik" panose="00000500000000000000" pitchFamily="2" charset="-79"/>
              </a:rPr>
              <a:t>Country Profiles </a:t>
            </a:r>
            <a:r>
              <a:rPr lang="en-GB" sz="900" dirty="0">
                <a:solidFill>
                  <a:schemeClr val="bg1">
                    <a:lumMod val="50000"/>
                  </a:schemeClr>
                </a:solidFill>
                <a:latin typeface="Rubik" panose="00000500000000000000" pitchFamily="2" charset="-79"/>
                <a:cs typeface="Rubik" panose="00000500000000000000" pitchFamily="2" charset="-79"/>
              </a:rPr>
              <a:t>and </a:t>
            </a:r>
            <a:r>
              <a:rPr lang="en-GB" sz="900" b="1" dirty="0">
                <a:solidFill>
                  <a:schemeClr val="bg1">
                    <a:lumMod val="50000"/>
                  </a:schemeClr>
                </a:solidFill>
                <a:latin typeface="Rubik" panose="00000500000000000000" pitchFamily="2" charset="-79"/>
                <a:cs typeface="Rubik" panose="00000500000000000000" pitchFamily="2" charset="-79"/>
              </a:rPr>
              <a:t>City Profiles </a:t>
            </a:r>
            <a:r>
              <a:rPr lang="en-GB" sz="900" dirty="0">
                <a:solidFill>
                  <a:schemeClr val="bg1">
                    <a:lumMod val="50000"/>
                  </a:schemeClr>
                </a:solidFill>
                <a:latin typeface="Rubik" panose="00000500000000000000" pitchFamily="2" charset="-79"/>
                <a:cs typeface="Rubik" panose="00000500000000000000" pitchFamily="2" charset="-79"/>
              </a:rPr>
              <a:t>evaluating Political, Economic, Social</a:t>
            </a:r>
            <a:r>
              <a:rPr lang="en-GB" sz="900" dirty="0" smtClean="0">
                <a:solidFill>
                  <a:schemeClr val="bg1">
                    <a:lumMod val="50000"/>
                  </a:schemeClr>
                </a:solidFill>
                <a:latin typeface="Rubik" panose="00000500000000000000" pitchFamily="2" charset="-79"/>
                <a:cs typeface="Rubik" panose="00000500000000000000" pitchFamily="2" charset="-79"/>
              </a:rPr>
              <a:t>, </a:t>
            </a:r>
          </a:p>
          <a:p>
            <a:r>
              <a:rPr lang="en-GB" sz="900" dirty="0" smtClean="0">
                <a:solidFill>
                  <a:schemeClr val="bg1">
                    <a:lumMod val="50000"/>
                  </a:schemeClr>
                </a:solidFill>
                <a:latin typeface="Rubik" panose="00000500000000000000" pitchFamily="2" charset="-79"/>
                <a:cs typeface="Rubik" panose="00000500000000000000" pitchFamily="2" charset="-79"/>
              </a:rPr>
              <a:t>Technological, Legal, and Environmental Factors</a:t>
            </a:r>
            <a:endParaRPr lang="en-GB" sz="850" dirty="0">
              <a:solidFill>
                <a:schemeClr val="bg1">
                  <a:lumMod val="50000"/>
                </a:schemeClr>
              </a:solidFill>
              <a:latin typeface="Rubik" panose="00000500000000000000" pitchFamily="2" charset="-79"/>
              <a:cs typeface="Rubik" panose="00000500000000000000" pitchFamily="2" charset="-79"/>
            </a:endParaRPr>
          </a:p>
        </p:txBody>
      </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030" y="2996494"/>
            <a:ext cx="296270" cy="423244"/>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418" y="3830554"/>
            <a:ext cx="309492" cy="302295"/>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283" y="4538787"/>
            <a:ext cx="309492" cy="288390"/>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410" y="5371557"/>
            <a:ext cx="309492" cy="281981"/>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5056" y="5911784"/>
            <a:ext cx="302122" cy="281981"/>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37985" y="695515"/>
            <a:ext cx="309493" cy="268227"/>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41777" y="666395"/>
            <a:ext cx="309493" cy="253221"/>
          </a:xfrm>
          <a:prstGeom prst="rect">
            <a:avLst/>
          </a:prstGeom>
        </p:spPr>
      </p:pic>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40986" y="4731722"/>
            <a:ext cx="309493" cy="242211"/>
          </a:xfrm>
          <a:prstGeom prst="rect">
            <a:avLst/>
          </a:prstGeom>
        </p:spPr>
      </p:pic>
      <p:pic>
        <p:nvPicPr>
          <p:cNvPr id="38" name="Picture 3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50260" y="4718714"/>
            <a:ext cx="306502" cy="335014"/>
          </a:xfrm>
          <a:prstGeom prst="rect">
            <a:avLst/>
          </a:prstGeom>
          <a:noFill/>
          <a:ln>
            <a:noFill/>
          </a:ln>
        </p:spPr>
      </p:pic>
    </p:spTree>
    <p:extLst>
      <p:ext uri="{BB962C8B-B14F-4D97-AF65-F5344CB8AC3E}">
        <p14:creationId xmlns:p14="http://schemas.microsoft.com/office/powerpoint/2010/main" val="4253750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8915AD251A3E4EBBBC858C16D2F94D" ma:contentTypeVersion="12" ma:contentTypeDescription="Create a new document." ma:contentTypeScope="" ma:versionID="aefbdb172ac5d7dcc8283b1efb9fa7f8">
  <xsd:schema xmlns:xsd="http://www.w3.org/2001/XMLSchema" xmlns:xs="http://www.w3.org/2001/XMLSchema" xmlns:p="http://schemas.microsoft.com/office/2006/metadata/properties" xmlns:ns2="b27856e0-896e-4462-9741-4a9bb46ce0fe" xmlns:ns3="91b4a171-65b3-4d85-b156-11141773a228" targetNamespace="http://schemas.microsoft.com/office/2006/metadata/properties" ma:root="true" ma:fieldsID="0ced6cab19e9f74a8df0d8cd05a81d66" ns2:_="" ns3:_="">
    <xsd:import namespace="b27856e0-896e-4462-9741-4a9bb46ce0fe"/>
    <xsd:import namespace="91b4a171-65b3-4d85-b156-11141773a2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Date"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856e0-896e-4462-9741-4a9bb46ce0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Date" ma:index="14" nillable="true" ma:displayName="Date" ma:format="DateOnly" ma:internalName="Date">
      <xsd:simpleType>
        <xsd:restriction base="dms:DateTim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b4a171-65b3-4d85-b156-11141773a22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9c6cfb5-50bc-4fca-81ee-f60fcea9a646"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ate xmlns="b27856e0-896e-4462-9741-4a9bb46ce0fe" xsi:nil="true"/>
  </documentManagement>
</p:properties>
</file>

<file path=customXml/itemProps1.xml><?xml version="1.0" encoding="utf-8"?>
<ds:datastoreItem xmlns:ds="http://schemas.openxmlformats.org/officeDocument/2006/customXml" ds:itemID="{9C198C3D-F905-431D-96EE-E8FD6F0030FD}"/>
</file>

<file path=customXml/itemProps2.xml><?xml version="1.0" encoding="utf-8"?>
<ds:datastoreItem xmlns:ds="http://schemas.openxmlformats.org/officeDocument/2006/customXml" ds:itemID="{AA3B886C-CE00-43B2-8CD5-F7B0CEDA0227}"/>
</file>

<file path=customXml/itemProps3.xml><?xml version="1.0" encoding="utf-8"?>
<ds:datastoreItem xmlns:ds="http://schemas.openxmlformats.org/officeDocument/2006/customXml" ds:itemID="{84496E37-A94F-4D6D-BD35-5577E3F4FD9C}"/>
</file>

<file path=customXml/itemProps4.xml><?xml version="1.0" encoding="utf-8"?>
<ds:datastoreItem xmlns:ds="http://schemas.openxmlformats.org/officeDocument/2006/customXml" ds:itemID="{5E5643C7-E07F-464F-8512-382AB617FBE9}"/>
</file>

<file path=docProps/app.xml><?xml version="1.0" encoding="utf-8"?>
<Properties xmlns="http://schemas.openxmlformats.org/officeDocument/2006/extended-properties" xmlns:vt="http://schemas.openxmlformats.org/officeDocument/2006/docPropsVTypes">
  <TotalTime>109</TotalTime>
  <Words>943</Words>
  <Application>Microsoft Office PowerPoint</Application>
  <PresentationFormat>Custom</PresentationFormat>
  <Paragraphs>81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Basto</dc:creator>
  <cp:lastModifiedBy>Laura Stanham</cp:lastModifiedBy>
  <cp:revision>21</cp:revision>
  <dcterms:created xsi:type="dcterms:W3CDTF">2019-07-08T14:27:04Z</dcterms:created>
  <dcterms:modified xsi:type="dcterms:W3CDTF">2019-07-10T13:19:41Z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0x010100958915AD251A3E4EBBBC858C16D2F94D</vt:lpwstr>
  </property>
</Properties>
</file>